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9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1" r:id="rId25"/>
    <p:sldId id="283" r:id="rId26"/>
    <p:sldId id="284" r:id="rId27"/>
    <p:sldId id="285" r:id="rId28"/>
    <p:sldId id="286" r:id="rId29"/>
    <p:sldId id="287" r:id="rId30"/>
    <p:sldId id="288" r:id="rId31"/>
    <p:sldId id="290" r:id="rId32"/>
    <p:sldId id="289" r:id="rId33"/>
    <p:sldId id="293" r:id="rId34"/>
    <p:sldId id="292" r:id="rId35"/>
    <p:sldId id="295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822" autoAdjust="0"/>
  </p:normalViewPr>
  <p:slideViewPr>
    <p:cSldViewPr>
      <p:cViewPr varScale="1">
        <p:scale>
          <a:sx n="73" d="100"/>
          <a:sy n="73" d="100"/>
        </p:scale>
        <p:origin x="73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emf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4664" y="332656"/>
            <a:ext cx="8334672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prstClr val="black"/>
                </a:solidFill>
              </a:rPr>
              <a:t>Раздел 1 Механика</a:t>
            </a:r>
            <a:endParaRPr lang="ru-RU" sz="3200" dirty="0">
              <a:solidFill>
                <a:prstClr val="black"/>
              </a:solidFill>
            </a:endParaRPr>
          </a:p>
          <a:p>
            <a:pPr lvl="0"/>
            <a:r>
              <a:rPr lang="ru-RU" sz="3200" i="1" dirty="0">
                <a:solidFill>
                  <a:prstClr val="black"/>
                </a:solidFill>
              </a:rPr>
              <a:t> </a:t>
            </a:r>
            <a:endParaRPr lang="ru-RU" sz="3200" dirty="0">
              <a:solidFill>
                <a:prstClr val="black"/>
              </a:solidFill>
            </a:endParaRPr>
          </a:p>
          <a:p>
            <a:pPr lvl="0" algn="ctr"/>
            <a:r>
              <a:rPr lang="ru-RU" sz="3600" i="1" u="sng" dirty="0">
                <a:solidFill>
                  <a:prstClr val="black"/>
                </a:solidFill>
              </a:rPr>
              <a:t>Лекция </a:t>
            </a:r>
            <a:r>
              <a:rPr lang="ru-RU" sz="3600" i="1" u="sng" dirty="0" smtClean="0">
                <a:solidFill>
                  <a:prstClr val="black"/>
                </a:solidFill>
              </a:rPr>
              <a:t>№2</a:t>
            </a:r>
          </a:p>
          <a:p>
            <a:pPr lvl="0" algn="ctr"/>
            <a:r>
              <a:rPr lang="ru-RU" sz="3600" b="1" dirty="0" smtClean="0">
                <a:solidFill>
                  <a:prstClr val="black"/>
                </a:solidFill>
              </a:rPr>
              <a:t>Динамика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3990100"/>
            <a:ext cx="820891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 smtClean="0">
                <a:solidFill>
                  <a:prstClr val="black"/>
                </a:solidFill>
                <a:ea typeface="+mj-ea"/>
                <a:cs typeface="+mj-cs"/>
              </a:rPr>
              <a:t>1. Сила в механике</a:t>
            </a:r>
          </a:p>
          <a:p>
            <a:pPr lvl="0"/>
            <a:r>
              <a:rPr lang="ru-RU" sz="3200" dirty="0" smtClean="0">
                <a:solidFill>
                  <a:prstClr val="black"/>
                </a:solidFill>
                <a:ea typeface="+mj-ea"/>
                <a:cs typeface="+mj-cs"/>
              </a:rPr>
              <a:t>2. </a:t>
            </a:r>
            <a:r>
              <a:rPr lang="ru-RU" sz="3200" dirty="0" smtClean="0"/>
              <a:t>Законы </a:t>
            </a:r>
            <a:r>
              <a:rPr lang="ru-RU" sz="3200" dirty="0"/>
              <a:t>динамики Ньютона</a:t>
            </a:r>
            <a:endParaRPr lang="ru-RU" sz="3200" dirty="0" smtClean="0">
              <a:solidFill>
                <a:prstClr val="black"/>
              </a:solidFill>
              <a:ea typeface="+mj-ea"/>
              <a:cs typeface="+mj-cs"/>
            </a:endParaRPr>
          </a:p>
          <a:p>
            <a:pPr lvl="0"/>
            <a:r>
              <a:rPr lang="ru-RU" sz="3200" dirty="0" smtClean="0">
                <a:solidFill>
                  <a:prstClr val="black"/>
                </a:solidFill>
                <a:ea typeface="+mj-ea"/>
                <a:cs typeface="+mj-cs"/>
              </a:rPr>
              <a:t>3. </a:t>
            </a:r>
            <a:r>
              <a:rPr lang="ru-RU" sz="3200" dirty="0"/>
              <a:t>Силы в природе</a:t>
            </a:r>
            <a:endParaRPr lang="ru-RU" sz="3200" dirty="0" smtClean="0">
              <a:solidFill>
                <a:prstClr val="black"/>
              </a:solidFill>
              <a:ea typeface="+mj-ea"/>
              <a:cs typeface="+mj-cs"/>
            </a:endParaRPr>
          </a:p>
          <a:p>
            <a:r>
              <a:rPr kumimoji="0" lang="ru-RU" sz="32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j-cs"/>
              </a:rPr>
              <a:t>4. </a:t>
            </a:r>
            <a:r>
              <a:rPr lang="ru-RU" sz="3200" dirty="0"/>
              <a:t>Закон всемирного </a:t>
            </a:r>
            <a:r>
              <a:rPr lang="ru-RU" sz="3200" dirty="0" smtClean="0"/>
              <a:t>тяготения. Невесомость</a:t>
            </a:r>
            <a:endParaRPr lang="ru-RU" sz="3200" kern="0" dirty="0">
              <a:solidFill>
                <a:sysClr val="windowText" lastClr="0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0424" y="3429000"/>
            <a:ext cx="32494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 smtClean="0">
                <a:solidFill>
                  <a:prstClr val="black"/>
                </a:solidFill>
              </a:rPr>
              <a:t>План лекции: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03648" y="2517870"/>
            <a:ext cx="58326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 smtClean="0">
                <a:solidFill>
                  <a:srgbClr val="00B0F0"/>
                </a:solidFill>
              </a:rPr>
              <a:t>Самойленко, Физика: </a:t>
            </a:r>
            <a:r>
              <a:rPr lang="ru-RU" sz="3200" dirty="0" smtClean="0">
                <a:solidFill>
                  <a:srgbClr val="00B0F0"/>
                </a:solidFill>
                <a:latin typeface="Times New Roman"/>
                <a:cs typeface="Times New Roman"/>
              </a:rPr>
              <a:t>§2.1 - </a:t>
            </a:r>
            <a:r>
              <a:rPr lang="ru-RU" sz="3200" smtClean="0">
                <a:solidFill>
                  <a:srgbClr val="00B0F0"/>
                </a:solidFill>
                <a:latin typeface="Times New Roman"/>
                <a:cs typeface="Times New Roman"/>
              </a:rPr>
              <a:t>§2.2 </a:t>
            </a:r>
            <a:endParaRPr lang="ru-RU" sz="32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8271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208912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Первый закон Ньютона </a:t>
            </a:r>
            <a:r>
              <a:rPr lang="ru-RU" sz="2800" dirty="0"/>
              <a:t>утверждает, что </a:t>
            </a:r>
          </a:p>
          <a:p>
            <a:endParaRPr lang="ru-RU" sz="2800" dirty="0" smtClean="0"/>
          </a:p>
          <a:p>
            <a:endParaRPr lang="ru-RU" sz="2800" dirty="0"/>
          </a:p>
          <a:p>
            <a:endParaRPr lang="ru-RU" sz="2800" dirty="0" smtClean="0"/>
          </a:p>
          <a:p>
            <a:endParaRPr lang="ru-RU" sz="2800" dirty="0"/>
          </a:p>
          <a:p>
            <a:endParaRPr lang="ru-RU" sz="2800" dirty="0" smtClean="0"/>
          </a:p>
          <a:p>
            <a:endParaRPr lang="ru-RU" sz="2800" dirty="0" smtClean="0"/>
          </a:p>
          <a:p>
            <a:r>
              <a:rPr lang="ru-RU" sz="2800" dirty="0" smtClean="0"/>
              <a:t>Такие </a:t>
            </a:r>
            <a:r>
              <a:rPr lang="ru-RU" sz="2800" dirty="0"/>
              <a:t>системы отсчета принято называть: </a:t>
            </a:r>
          </a:p>
          <a:p>
            <a:endParaRPr lang="ru-RU" sz="2800" dirty="0" smtClean="0"/>
          </a:p>
          <a:p>
            <a:endParaRPr lang="ru-RU" sz="2800" dirty="0"/>
          </a:p>
          <a:p>
            <a:endParaRPr lang="ru-RU" sz="2800" dirty="0" smtClean="0"/>
          </a:p>
          <a:p>
            <a:r>
              <a:rPr lang="ru-RU" sz="2800" dirty="0" smtClean="0"/>
              <a:t>В </a:t>
            </a:r>
            <a:r>
              <a:rPr lang="ru-RU" sz="2800" dirty="0"/>
              <a:t>связи с этим первый закон Ньютона часто называют</a:t>
            </a:r>
            <a:r>
              <a:rPr lang="ru-RU" sz="2800" dirty="0" smtClean="0"/>
              <a:t>: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9066" y="908720"/>
            <a:ext cx="8208912" cy="20882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95070" y="3861048"/>
            <a:ext cx="8136904" cy="93610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411760" y="5586623"/>
            <a:ext cx="3168352" cy="5812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176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620688"/>
            <a:ext cx="849694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Свойство сохранения телом, не подверженным некомпенсированным внешним воздействиям, своей скорости постоянной (в том числе равной нулю, если тело покоится), называют: </a:t>
            </a:r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/>
          </a:p>
          <a:p>
            <a:r>
              <a:rPr lang="ru-RU" sz="2800" dirty="0"/>
              <a:t>С большой степенью точности можно считать инерциальной систему отсчета, связанную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06635" y="2492896"/>
            <a:ext cx="4536504" cy="5760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06635" y="5771615"/>
            <a:ext cx="4536504" cy="5760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681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4048" y="476672"/>
            <a:ext cx="8409415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Масса тела</a:t>
            </a:r>
          </a:p>
          <a:p>
            <a:endParaRPr lang="ru-RU" sz="2800" dirty="0" smtClean="0"/>
          </a:p>
          <a:p>
            <a:r>
              <a:rPr lang="ru-RU" sz="2800" dirty="0" smtClean="0"/>
              <a:t>Масса </a:t>
            </a:r>
            <a:r>
              <a:rPr lang="ru-RU" sz="2800" dirty="0"/>
              <a:t>тела —  </a:t>
            </a:r>
            <a:r>
              <a:rPr lang="ru-RU" sz="2800" dirty="0" smtClean="0"/>
              <a:t>это</a:t>
            </a:r>
          </a:p>
          <a:p>
            <a:endParaRPr lang="ru-RU" sz="2800" dirty="0"/>
          </a:p>
          <a:p>
            <a:endParaRPr lang="ru-RU" sz="2800" dirty="0"/>
          </a:p>
          <a:p>
            <a:endParaRPr lang="ru-RU" sz="2800" dirty="0"/>
          </a:p>
          <a:p>
            <a:endParaRPr lang="ru-RU" sz="2800" dirty="0" smtClean="0"/>
          </a:p>
          <a:p>
            <a:endParaRPr lang="ru-RU" sz="2800" dirty="0" smtClean="0"/>
          </a:p>
          <a:p>
            <a:r>
              <a:rPr lang="ru-RU" sz="2800" dirty="0" smtClean="0"/>
              <a:t>Масса </a:t>
            </a:r>
            <a:r>
              <a:rPr lang="ru-RU" sz="2800" dirty="0"/>
              <a:t>тела обозначается </a:t>
            </a:r>
            <a:r>
              <a:rPr lang="ru-RU" sz="2800" dirty="0" smtClean="0"/>
              <a:t>буквой</a:t>
            </a:r>
          </a:p>
          <a:p>
            <a:endParaRPr lang="ru-RU" sz="2800" dirty="0"/>
          </a:p>
          <a:p>
            <a:endParaRPr lang="ru-RU" sz="2800" dirty="0" smtClean="0"/>
          </a:p>
          <a:p>
            <a:endParaRPr lang="ru-RU" sz="2800" dirty="0"/>
          </a:p>
          <a:p>
            <a:r>
              <a:rPr lang="ru-RU" sz="2800" dirty="0" smtClean="0"/>
              <a:t>в </a:t>
            </a:r>
            <a:r>
              <a:rPr lang="ru-RU" sz="2800" dirty="0"/>
              <a:t>СИ измеряется </a:t>
            </a:r>
            <a:r>
              <a:rPr lang="ru-RU" sz="2800" dirty="0" smtClean="0"/>
              <a:t>в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2891" y="2013288"/>
            <a:ext cx="8282408" cy="86409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580112" y="3837936"/>
            <a:ext cx="720080" cy="5760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563888" y="5679867"/>
            <a:ext cx="3024336" cy="4572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247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Прямоугольник 1"/>
              <p:cNvSpPr/>
              <p:nvPr/>
            </p:nvSpPr>
            <p:spPr>
              <a:xfrm>
                <a:off x="323528" y="294122"/>
                <a:ext cx="8352928" cy="59246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800" b="1" dirty="0"/>
                  <a:t>Второй закон </a:t>
                </a:r>
                <a:r>
                  <a:rPr lang="ru-RU" sz="2800" b="1" dirty="0" smtClean="0"/>
                  <a:t>Ньютона</a:t>
                </a:r>
                <a:endParaRPr lang="ru-RU" sz="2800" b="1" dirty="0"/>
              </a:p>
              <a:p>
                <a:endParaRPr lang="ru-RU" sz="1100" dirty="0"/>
              </a:p>
              <a:p>
                <a:r>
                  <a:rPr lang="ru-RU" sz="2800" dirty="0"/>
                  <a:t>Количественную связь между действующей на тело силой и </a:t>
                </a:r>
                <a:r>
                  <a:rPr lang="ru-RU" sz="2800" dirty="0" smtClean="0"/>
                  <a:t>ускорением </a:t>
                </a:r>
                <a:r>
                  <a:rPr lang="ru-RU" sz="2800" dirty="0"/>
                  <a:t>этого тела </a:t>
                </a:r>
                <a:r>
                  <a:rPr lang="ru-RU" sz="2800" dirty="0" smtClean="0"/>
                  <a:t>устанавливает: </a:t>
                </a:r>
                <a:endParaRPr lang="ru-RU" sz="2800" dirty="0"/>
              </a:p>
              <a:p>
                <a:pPr>
                  <a:spcAft>
                    <a:spcPts val="1200"/>
                  </a:spcAft>
                </a:pPr>
                <a:endParaRPr lang="ru-RU" sz="2800" dirty="0" smtClean="0"/>
              </a:p>
              <a:p>
                <a:pPr>
                  <a:spcAft>
                    <a:spcPts val="1200"/>
                  </a:spcAft>
                </a:pPr>
                <a:r>
                  <a:rPr lang="ru-RU" sz="2800" dirty="0" smtClean="0"/>
                  <a:t>Второй </a:t>
                </a:r>
                <a:r>
                  <a:rPr lang="ru-RU" sz="2800" dirty="0"/>
                  <a:t>закон Ньютона формулируется: </a:t>
                </a:r>
              </a:p>
              <a:p>
                <a:pPr>
                  <a:spcBef>
                    <a:spcPts val="1200"/>
                  </a:spcBef>
                </a:pPr>
                <a:endParaRPr lang="ru-RU" sz="2800" dirty="0" smtClean="0"/>
              </a:p>
              <a:p>
                <a:pPr>
                  <a:spcBef>
                    <a:spcPts val="1200"/>
                  </a:spcBef>
                </a:pPr>
                <a:endParaRPr lang="ru-RU" sz="2800" dirty="0"/>
              </a:p>
              <a:p>
                <a:pPr>
                  <a:spcBef>
                    <a:spcPts val="1200"/>
                  </a:spcBef>
                </a:pPr>
                <a:r>
                  <a:rPr lang="ru-RU" sz="2800" dirty="0" smtClean="0"/>
                  <a:t>Математическое </a:t>
                </a:r>
                <a:r>
                  <a:rPr lang="ru-RU" sz="2800" dirty="0"/>
                  <a:t>выражение второго закона Ньютона: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800" i="1" dirty="0">
                          <a:solidFill>
                            <a:srgbClr val="FF0000"/>
                          </a:solidFill>
                          <a:latin typeface="Cambria Math"/>
                        </a:rPr>
                        <m:t>   </m:t>
                      </m:r>
                    </m:oMath>
                  </m:oMathPara>
                </a14:m>
                <a:endParaRPr lang="ru-RU" sz="2800" dirty="0">
                  <a:solidFill>
                    <a:srgbClr val="FF0000"/>
                  </a:solidFill>
                </a:endParaRPr>
              </a:p>
              <a:p>
                <a:pPr>
                  <a:spcBef>
                    <a:spcPts val="1200"/>
                  </a:spcBef>
                </a:pPr>
                <a:r>
                  <a:rPr lang="ru-RU" sz="2800" dirty="0" smtClean="0"/>
                  <a:t>Это </a:t>
                </a:r>
                <a:r>
                  <a:rPr lang="ru-RU" sz="2800" dirty="0"/>
                  <a:t>уравнение движения часто </a:t>
                </a:r>
                <a:r>
                  <a:rPr lang="ru-RU" sz="2800" dirty="0" smtClean="0"/>
                  <a:t>называют: </a:t>
                </a:r>
                <a:endParaRPr lang="ru-RU" sz="2800" dirty="0"/>
              </a:p>
            </p:txBody>
          </p:sp>
        </mc:Choice>
        <mc:Fallback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294122"/>
                <a:ext cx="8352928" cy="5924699"/>
              </a:xfrm>
              <a:prstGeom prst="rect">
                <a:avLst/>
              </a:prstGeom>
              <a:blipFill>
                <a:blip r:embed="rId2"/>
                <a:stretch>
                  <a:fillRect l="-1460" t="-926" b="-195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Прямоугольник 2"/>
          <p:cNvSpPr/>
          <p:nvPr/>
        </p:nvSpPr>
        <p:spPr>
          <a:xfrm>
            <a:off x="323528" y="1844824"/>
            <a:ext cx="7704856" cy="36004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92454" y="2849972"/>
            <a:ext cx="8352928" cy="12961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707904" y="4848035"/>
            <a:ext cx="1872208" cy="64807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6284684"/>
            <a:ext cx="8352928" cy="50588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1740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548680"/>
            <a:ext cx="8424936" cy="61770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Третий закон Ньютона </a:t>
            </a:r>
          </a:p>
          <a:p>
            <a:r>
              <a:rPr lang="ru-RU" sz="2800" dirty="0" smtClean="0"/>
              <a:t>Третий </a:t>
            </a:r>
            <a:r>
              <a:rPr lang="ru-RU" sz="2800" dirty="0"/>
              <a:t>закон Ньютона формулируется так: </a:t>
            </a:r>
          </a:p>
          <a:p>
            <a:endParaRPr lang="ru-RU" sz="2800" dirty="0" smtClean="0"/>
          </a:p>
          <a:p>
            <a:endParaRPr lang="ru-RU" sz="2800" dirty="0"/>
          </a:p>
          <a:p>
            <a:endParaRPr lang="ru-RU" sz="2800" dirty="0" smtClean="0"/>
          </a:p>
          <a:p>
            <a:endParaRPr lang="ru-RU" sz="2800" dirty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/>
          </a:p>
          <a:p>
            <a:endParaRPr lang="ru-RU" sz="2800" dirty="0" smtClean="0"/>
          </a:p>
          <a:p>
            <a:endParaRPr lang="ru-RU" sz="2800" dirty="0"/>
          </a:p>
          <a:p>
            <a:r>
              <a:rPr lang="ru-RU" sz="2800" dirty="0" smtClean="0"/>
              <a:t>Математически </a:t>
            </a:r>
            <a:r>
              <a:rPr lang="ru-RU" sz="2800" dirty="0"/>
              <a:t>его выражают так: </a:t>
            </a:r>
          </a:p>
          <a:p>
            <a:endParaRPr lang="ru-RU" sz="2800" dirty="0"/>
          </a:p>
          <a:p>
            <a:pPr algn="ctr"/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460296"/>
            <a:ext cx="8424936" cy="151216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656504" y="5913625"/>
            <a:ext cx="1800200" cy="7165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404196"/>
            <a:ext cx="2952328" cy="1390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 descr="третий закон Ньютон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673"/>
          <a:stretch/>
        </p:blipFill>
        <p:spPr bwMode="auto">
          <a:xfrm>
            <a:off x="5456704" y="3488909"/>
            <a:ext cx="2643688" cy="1122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1311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260648"/>
            <a:ext cx="87129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При любом взаимодействии двух тел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массами               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и           отношение модулей приобретаемых телами ускорений остаётся постоянным и равным обратному отношению масс тел:   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221032"/>
            <a:ext cx="549275" cy="62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579437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883" y="2079705"/>
            <a:ext cx="1292225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28193" y="5661248"/>
            <a:ext cx="72496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Третий закон механики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также выполняется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только в инерциальных системах отсчёта.</a:t>
            </a:r>
          </a:p>
        </p:txBody>
      </p:sp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5">
            <a:lum bright="-2000"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728" y="3212976"/>
            <a:ext cx="5656545" cy="2152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0895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2195736" y="404664"/>
            <a:ext cx="3812434" cy="144016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4E67C8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Силы в природе</a:t>
            </a:r>
            <a:endParaRPr lang="ru-RU" sz="2400" b="1" dirty="0">
              <a:solidFill>
                <a:srgbClr val="4E67C8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6" name="Прямая со стрелкой 15"/>
          <p:cNvCxnSpPr>
            <a:stCxn id="7" idx="2"/>
            <a:endCxn id="4" idx="0"/>
          </p:cNvCxnSpPr>
          <p:nvPr/>
        </p:nvCxnSpPr>
        <p:spPr>
          <a:xfrm>
            <a:off x="4101953" y="1844824"/>
            <a:ext cx="2942939" cy="1515301"/>
          </a:xfrm>
          <a:prstGeom prst="straightConnector1">
            <a:avLst/>
          </a:prstGeom>
          <a:ln w="349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7" idx="2"/>
            <a:endCxn id="3" idx="0"/>
          </p:cNvCxnSpPr>
          <p:nvPr/>
        </p:nvCxnSpPr>
        <p:spPr>
          <a:xfrm flipH="1">
            <a:off x="3894118" y="1844824"/>
            <a:ext cx="207835" cy="1533410"/>
          </a:xfrm>
          <a:prstGeom prst="straightConnector1">
            <a:avLst/>
          </a:prstGeom>
          <a:ln w="349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>
            <a:stCxn id="7" idx="2"/>
            <a:endCxn id="2" idx="0"/>
          </p:cNvCxnSpPr>
          <p:nvPr/>
        </p:nvCxnSpPr>
        <p:spPr>
          <a:xfrm flipH="1">
            <a:off x="1421396" y="1844824"/>
            <a:ext cx="2680557" cy="163389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305272" y="3478721"/>
            <a:ext cx="2232248" cy="151586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850002" y="3378234"/>
            <a:ext cx="2088232" cy="14909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114346" y="3360125"/>
            <a:ext cx="3861091" cy="194790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94099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725772" y="11975"/>
            <a:ext cx="3600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kern="0" dirty="0" smtClean="0">
                <a:solidFill>
                  <a:srgbClr val="4E67C8">
                    <a:lumMod val="75000"/>
                  </a:srgbClr>
                </a:solidFill>
                <a:latin typeface="Arial"/>
              </a:rPr>
              <a:t>Сила упругости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30135" y="1681063"/>
            <a:ext cx="5688632" cy="292387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endParaRPr lang="ru-RU" sz="28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endParaRPr lang="ru-RU" sz="28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endParaRPr lang="ru-RU" sz="28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endParaRPr lang="ru-RU" sz="28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sz="2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закон Гука</a:t>
            </a:r>
            <a:r>
              <a:rPr lang="ru-RU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): </a:t>
            </a:r>
            <a:endParaRPr lang="en-US" sz="28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200" b="1" i="1" dirty="0" smtClean="0">
              <a:solidFill>
                <a:srgbClr val="FF0000"/>
              </a:solidFill>
              <a:latin typeface="Felix Titling" pitchFamily="82" charset="0"/>
              <a:cs typeface="Arial" pitchFamily="34" charset="0"/>
            </a:endParaRPr>
          </a:p>
          <a:p>
            <a:pPr algn="ctr"/>
            <a:endParaRPr lang="ru-RU" sz="3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4149" y="4875454"/>
            <a:ext cx="8300968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en-US" sz="2800" i="1" kern="0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sz="2800" kern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kern="0" dirty="0" smtClean="0">
                <a:latin typeface="Arial" pitchFamily="34" charset="0"/>
                <a:cs typeface="Arial" pitchFamily="34" charset="0"/>
              </a:rPr>
              <a:t>-</a:t>
            </a:r>
            <a:endParaRPr lang="en-US" sz="2800" kern="0" dirty="0" smtClean="0">
              <a:latin typeface="Arial" pitchFamily="34" charset="0"/>
              <a:cs typeface="Arial" pitchFamily="34" charset="0"/>
            </a:endParaRPr>
          </a:p>
          <a:p>
            <a:pPr>
              <a:spcAft>
                <a:spcPts val="600"/>
              </a:spcAft>
              <a:defRPr/>
            </a:pPr>
            <a:r>
              <a:rPr lang="ru-RU" sz="2800" kern="0" dirty="0" smtClean="0">
                <a:latin typeface="Arial" pitchFamily="34" charset="0"/>
                <a:cs typeface="Arial" pitchFamily="34" charset="0"/>
              </a:rPr>
              <a:t>знак </a:t>
            </a:r>
            <a:r>
              <a:rPr lang="ru-RU" sz="2800" kern="0" dirty="0">
                <a:latin typeface="Arial" pitchFamily="34" charset="0"/>
                <a:cs typeface="Arial" pitchFamily="34" charset="0"/>
              </a:rPr>
              <a:t>«минус» указывает на то, что </a:t>
            </a:r>
            <a:endParaRPr lang="ru-RU" sz="2800" kern="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706" y="1819027"/>
            <a:ext cx="2352675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44291" y="591942"/>
            <a:ext cx="8639255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274428" y="1674769"/>
            <a:ext cx="5688632" cy="174793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531689" y="3753036"/>
            <a:ext cx="2261877" cy="7920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099522" y="4759760"/>
            <a:ext cx="7128792" cy="5760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99262" y="6022199"/>
            <a:ext cx="8130742" cy="78897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30730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2" t="7473" r="7594" b="18368"/>
          <a:stretch/>
        </p:blipFill>
        <p:spPr bwMode="auto">
          <a:xfrm>
            <a:off x="1803252" y="188640"/>
            <a:ext cx="5681512" cy="374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1435239" y="4149080"/>
                <a:ext cx="6480720" cy="18216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36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/>
                          </a:rPr>
                        </m:ctrlPr>
                      </m:accPr>
                      <m:e>
                        <m:r>
                          <a:rPr lang="en-US" sz="3600" b="1" i="1" dirty="0">
                            <a:solidFill>
                              <a:srgbClr val="FF0000"/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  <m:t>𝑵</m:t>
                        </m:r>
                      </m:e>
                    </m:acc>
                  </m:oMath>
                </a14:m>
                <a:r>
                  <a:rPr lang="en-US" sz="3600" b="1" dirty="0" smtClean="0">
                    <a:solidFill>
                      <a:prstClr val="black"/>
                    </a:solidFill>
                    <a:latin typeface="Cambria" pitchFamily="18" charset="0"/>
                    <a:ea typeface="Calibri"/>
                    <a:cs typeface="Times New Roman"/>
                  </a:rPr>
                  <a:t> </a:t>
                </a:r>
                <a:r>
                  <a:rPr lang="ru-RU" sz="3600" dirty="0" smtClean="0">
                    <a:solidFill>
                      <a:prstClr val="black"/>
                    </a:solidFill>
                    <a:latin typeface="+mj-lt"/>
                    <a:ea typeface="Calibri"/>
                    <a:cs typeface="Times New Roman"/>
                  </a:rPr>
                  <a:t>- сила </a:t>
                </a:r>
                <a:r>
                  <a:rPr lang="ru-RU" sz="3600" dirty="0">
                    <a:solidFill>
                      <a:prstClr val="black"/>
                    </a:solidFill>
                    <a:latin typeface="+mj-lt"/>
                    <a:ea typeface="Calibri"/>
                    <a:cs typeface="Times New Roman"/>
                  </a:rPr>
                  <a:t>нормального </a:t>
                </a:r>
                <a:r>
                  <a:rPr lang="ru-RU" sz="3600" dirty="0" smtClean="0">
                    <a:solidFill>
                      <a:prstClr val="black"/>
                    </a:solidFill>
                    <a:latin typeface="+mj-lt"/>
                    <a:ea typeface="Calibri"/>
                    <a:cs typeface="Times New Roman"/>
                  </a:rPr>
                  <a:t>давления</a:t>
                </a:r>
              </a:p>
              <a:p>
                <a:pPr algn="ctr"/>
                <a:r>
                  <a:rPr lang="ru-RU" sz="3600" dirty="0" smtClean="0">
                    <a:solidFill>
                      <a:prstClr val="black"/>
                    </a:solidFill>
                    <a:latin typeface="+mj-lt"/>
                    <a:cs typeface="Times New Roman"/>
                  </a:rPr>
                  <a:t>или </a:t>
                </a:r>
              </a:p>
              <a:p>
                <a:pPr algn="ctr"/>
                <a:r>
                  <a:rPr lang="ru-RU" sz="3600" dirty="0" smtClean="0">
                    <a:latin typeface="+mj-lt"/>
                  </a:rPr>
                  <a:t>сила реакции опоры</a:t>
                </a:r>
                <a:endParaRPr lang="ru-RU" sz="3600" dirty="0">
                  <a:latin typeface="+mj-lt"/>
                </a:endParaRPr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5239" y="4149080"/>
                <a:ext cx="6480720" cy="1821653"/>
              </a:xfrm>
              <a:prstGeom prst="rect">
                <a:avLst/>
              </a:prstGeom>
              <a:blipFill rotWithShape="1">
                <a:blip r:embed="rId3"/>
                <a:stretch>
                  <a:fillRect t="-1007" r="-1786" b="-1208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261216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281326" y="2626885"/>
            <a:ext cx="4382381" cy="149106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131840" y="12370"/>
            <a:ext cx="27526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kern="0" dirty="0">
                <a:solidFill>
                  <a:srgbClr val="4E67C8">
                    <a:lumMod val="75000"/>
                  </a:srgbClr>
                </a:solidFill>
                <a:latin typeface="Arial"/>
              </a:rPr>
              <a:t>Сила трения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61521" y="2648812"/>
            <a:ext cx="414665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Возникновение силы трения объясняется двумя причинами</a:t>
            </a:r>
            <a:r>
              <a:rPr lang="ru-RU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28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6604" y="4869159"/>
            <a:ext cx="63496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Силы трения  </a:t>
            </a:r>
            <a:r>
              <a:rPr lang="ru-RU" sz="2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всегда </a:t>
            </a:r>
            <a:r>
              <a:rPr lang="ru-RU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направлены: </a:t>
            </a:r>
          </a:p>
        </p:txBody>
      </p:sp>
      <p:cxnSp>
        <p:nvCxnSpPr>
          <p:cNvPr id="14" name="Прямая со стрелкой 13"/>
          <p:cNvCxnSpPr>
            <a:stCxn id="8" idx="3"/>
          </p:cNvCxnSpPr>
          <p:nvPr/>
        </p:nvCxnSpPr>
        <p:spPr>
          <a:xfrm flipV="1">
            <a:off x="4663707" y="2610674"/>
            <a:ext cx="1115720" cy="76174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8" idx="3"/>
          </p:cNvCxnSpPr>
          <p:nvPr/>
        </p:nvCxnSpPr>
        <p:spPr>
          <a:xfrm>
            <a:off x="4663707" y="3372418"/>
            <a:ext cx="628373" cy="60771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386" y="5363948"/>
            <a:ext cx="2475681" cy="890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81326" y="568828"/>
            <a:ext cx="8642559" cy="13849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94887" y="2106699"/>
            <a:ext cx="3059338" cy="96953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301898" y="3233957"/>
            <a:ext cx="3727707" cy="14923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25493" y="5546465"/>
            <a:ext cx="6349611" cy="89020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8829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3244334"/>
            <a:ext cx="79928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5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1. Сила в механике</a:t>
            </a:r>
          </a:p>
        </p:txBody>
      </p:sp>
    </p:spTree>
    <p:extLst>
      <p:ext uri="{BB962C8B-B14F-4D97-AF65-F5344CB8AC3E}">
        <p14:creationId xmlns:p14="http://schemas.microsoft.com/office/powerpoint/2010/main" val="40020825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933564" y="764704"/>
            <a:ext cx="3294620" cy="165618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4E67C8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Силы трения</a:t>
            </a:r>
            <a:endParaRPr lang="ru-RU" sz="2400" b="1" dirty="0">
              <a:solidFill>
                <a:srgbClr val="4E67C8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Прямая со стрелкой 7"/>
          <p:cNvCxnSpPr>
            <a:stCxn id="4" idx="2"/>
          </p:cNvCxnSpPr>
          <p:nvPr/>
        </p:nvCxnSpPr>
        <p:spPr>
          <a:xfrm>
            <a:off x="4580874" y="2420888"/>
            <a:ext cx="2927807" cy="2020356"/>
          </a:xfrm>
          <a:prstGeom prst="straightConnector1">
            <a:avLst/>
          </a:prstGeom>
          <a:ln w="349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4" idx="2"/>
          </p:cNvCxnSpPr>
          <p:nvPr/>
        </p:nvCxnSpPr>
        <p:spPr>
          <a:xfrm flipH="1">
            <a:off x="4425636" y="2420888"/>
            <a:ext cx="155238" cy="1139496"/>
          </a:xfrm>
          <a:prstGeom prst="straightConnector1">
            <a:avLst/>
          </a:prstGeom>
          <a:ln w="349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4" idx="2"/>
          </p:cNvCxnSpPr>
          <p:nvPr/>
        </p:nvCxnSpPr>
        <p:spPr>
          <a:xfrm flipH="1">
            <a:off x="1403648" y="2420888"/>
            <a:ext cx="3177226" cy="183746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49610" y="4379788"/>
            <a:ext cx="2160240" cy="14054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092500" y="3861048"/>
            <a:ext cx="2646548" cy="172819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588224" y="4636144"/>
            <a:ext cx="2160240" cy="140542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23875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68" name="Прямоугольник 1067"/>
              <p:cNvSpPr/>
              <p:nvPr/>
            </p:nvSpPr>
            <p:spPr>
              <a:xfrm>
                <a:off x="360601" y="5589240"/>
                <a:ext cx="8422797" cy="10463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800" dirty="0" smtClean="0">
                    <a:solidFill>
                      <a:prstClr val="black"/>
                    </a:solidFill>
                    <a:latin typeface="Arial" pitchFamily="34" charset="0"/>
                    <a:ea typeface="Calibri"/>
                    <a:cs typeface="Arial" pitchFamily="34" charset="0"/>
                  </a:rPr>
                  <a:t>Модуль максимальной силы трения покоя пропорционален </a:t>
                </a:r>
                <a:r>
                  <a:rPr lang="ru-RU" sz="2800" dirty="0" smtClean="0">
                    <a:solidFill>
                      <a:srgbClr val="FF0000"/>
                    </a:solidFill>
                    <a:latin typeface="Arial" pitchFamily="34" charset="0"/>
                    <a:ea typeface="Calibri"/>
                    <a:cs typeface="Arial" pitchFamily="34" charset="0"/>
                  </a:rPr>
                  <a:t>силе нормального давления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Arial" pitchFamily="34" charset="0"/>
                          </a:rPr>
                        </m:ctrlPr>
                      </m:accPr>
                      <m:e>
                        <m:r>
                          <a:rPr lang="en-US" sz="2800" i="1" dirty="0">
                            <a:solidFill>
                              <a:srgbClr val="FF0000"/>
                            </a:solidFill>
                            <a:latin typeface="Cambria Math"/>
                            <a:ea typeface="Calibri"/>
                            <a:cs typeface="Arial" pitchFamily="34" charset="0"/>
                          </a:rPr>
                          <m:t>𝑁</m:t>
                        </m:r>
                        <m:r>
                          <m:rPr>
                            <m:nor/>
                          </m:rPr>
                          <a:rPr lang="ru-RU" sz="2800" i="1" dirty="0">
                            <a:solidFill>
                              <a:srgbClr val="FF0000"/>
                            </a:solidFill>
                            <a:latin typeface="Arial" pitchFamily="34" charset="0"/>
                            <a:cs typeface="Arial" pitchFamily="34" charset="0"/>
                          </a:rPr>
                          <m:t> </m:t>
                        </m:r>
                      </m:e>
                    </m:acc>
                  </m:oMath>
                </a14:m>
                <a:endParaRPr lang="ru-RU" i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068" name="Прямоугольник 106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601" y="5589240"/>
                <a:ext cx="8422797" cy="1046377"/>
              </a:xfrm>
              <a:prstGeom prst="rect">
                <a:avLst/>
              </a:prstGeom>
              <a:blipFill rotWithShape="1">
                <a:blip r:embed="rId2"/>
                <a:stretch>
                  <a:fillRect l="-1447" t="-5814" b="-110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59" y="2708920"/>
            <a:ext cx="3560335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67744" y="260648"/>
            <a:ext cx="4048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1000"/>
              </a:spcAft>
            </a:pPr>
            <a:r>
              <a:rPr lang="ru-RU" sz="3200" b="1" dirty="0" smtClean="0">
                <a:solidFill>
                  <a:srgbClr val="00B0F0"/>
                </a:solidFill>
                <a:latin typeface="Arial" pitchFamily="34" charset="0"/>
                <a:ea typeface="Calibri"/>
                <a:cs typeface="Arial" pitchFamily="34" charset="0"/>
              </a:rPr>
              <a:t>Сила </a:t>
            </a:r>
            <a:r>
              <a:rPr lang="ru-RU" sz="3200" b="1" dirty="0">
                <a:solidFill>
                  <a:srgbClr val="00B0F0"/>
                </a:solidFill>
                <a:latin typeface="Arial" pitchFamily="34" charset="0"/>
                <a:ea typeface="Calibri"/>
                <a:cs typeface="Arial" pitchFamily="34" charset="0"/>
              </a:rPr>
              <a:t>трения покоя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4327" y="956116"/>
            <a:ext cx="8719673" cy="13849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239598" y="4093552"/>
            <a:ext cx="5904656" cy="100873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8426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6788" y="1700808"/>
            <a:ext cx="877814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3600" b="1" i="1" dirty="0" smtClean="0">
                <a:solidFill>
                  <a:prstClr val="black"/>
                </a:solidFill>
                <a:cs typeface="Times New Roman"/>
              </a:rPr>
              <a:t>μ</a:t>
            </a:r>
            <a:r>
              <a:rPr lang="ru-RU" sz="3600" dirty="0" smtClean="0">
                <a:solidFill>
                  <a:prstClr val="black"/>
                </a:solidFill>
                <a:cs typeface="Times New Roman"/>
              </a:rPr>
              <a:t> </a:t>
            </a:r>
            <a:r>
              <a:rPr lang="en-US" sz="3600" dirty="0" smtClean="0">
                <a:solidFill>
                  <a:prstClr val="black"/>
                </a:solidFill>
              </a:rPr>
              <a:t>(</a:t>
            </a:r>
            <a:r>
              <a:rPr lang="ru-RU" sz="3600" b="1" dirty="0" smtClean="0">
                <a:solidFill>
                  <a:prstClr val="black"/>
                </a:solidFill>
              </a:rPr>
              <a:t>мю</a:t>
            </a:r>
            <a:r>
              <a:rPr lang="ru-RU" sz="3600" dirty="0" smtClean="0">
                <a:solidFill>
                  <a:prstClr val="black"/>
                </a:solidFill>
              </a:rPr>
              <a:t>) – </a:t>
            </a:r>
          </a:p>
          <a:p>
            <a:endParaRPr lang="ru-RU" sz="3600" dirty="0" smtClean="0">
              <a:solidFill>
                <a:prstClr val="black"/>
              </a:solidFill>
            </a:endParaRPr>
          </a:p>
          <a:p>
            <a:endParaRPr lang="ru-RU" sz="3600" dirty="0">
              <a:solidFill>
                <a:prstClr val="black"/>
              </a:solidFill>
            </a:endParaRPr>
          </a:p>
          <a:p>
            <a:endParaRPr lang="ru-RU" sz="3600" dirty="0" smtClean="0">
              <a:solidFill>
                <a:prstClr val="black"/>
              </a:solidFill>
            </a:endParaRPr>
          </a:p>
          <a:p>
            <a:r>
              <a:rPr lang="el-GR" sz="3600" b="1" i="1" dirty="0" smtClean="0">
                <a:solidFill>
                  <a:prstClr val="black"/>
                </a:solidFill>
                <a:cs typeface="Times New Roman"/>
              </a:rPr>
              <a:t>μ</a:t>
            </a:r>
            <a:r>
              <a:rPr lang="ru-RU" sz="3600" b="1" i="1" dirty="0" smtClean="0">
                <a:solidFill>
                  <a:prstClr val="black"/>
                </a:solidFill>
                <a:cs typeface="Times New Roman"/>
              </a:rPr>
              <a:t> </a:t>
            </a:r>
            <a:r>
              <a:rPr lang="ru-RU" sz="3600" dirty="0" smtClean="0">
                <a:solidFill>
                  <a:prstClr val="black"/>
                </a:solidFill>
              </a:rPr>
              <a:t>характеризует</a:t>
            </a:r>
            <a:r>
              <a:rPr lang="ru-RU" sz="3600" dirty="0" smtClean="0">
                <a:solidFill>
                  <a:prstClr val="black"/>
                </a:solidFill>
              </a:rPr>
              <a:t>:</a:t>
            </a:r>
            <a:endParaRPr lang="ru-RU" sz="3600" dirty="0" smtClean="0">
              <a:solidFill>
                <a:prstClr val="blac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6788" y="2492896"/>
            <a:ext cx="8531676" cy="10081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88796" y="5157192"/>
            <a:ext cx="8387660" cy="10179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80862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3090" y="4293096"/>
            <a:ext cx="86859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Направление силы трения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3090" y="2230157"/>
            <a:ext cx="86148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prstClr val="black"/>
                </a:solidFill>
              </a:rPr>
              <a:t>Сила трения скольжения также пропорциональна силе давления (силе реакции опоры):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116632"/>
            <a:ext cx="54726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ru-RU" sz="3200" b="1" dirty="0" smtClean="0">
                <a:solidFill>
                  <a:srgbClr val="00B0F0"/>
                </a:solidFill>
                <a:latin typeface="Arial" pitchFamily="34" charset="0"/>
                <a:ea typeface="Calibri"/>
                <a:cs typeface="Arial" pitchFamily="34" charset="0"/>
              </a:rPr>
              <a:t>Сила </a:t>
            </a:r>
            <a:r>
              <a:rPr lang="ru-RU" sz="3200" b="1" dirty="0">
                <a:solidFill>
                  <a:srgbClr val="00B0F0"/>
                </a:solidFill>
                <a:latin typeface="Arial" pitchFamily="34" charset="0"/>
                <a:ea typeface="Calibri"/>
                <a:cs typeface="Arial" pitchFamily="34" charset="0"/>
              </a:rPr>
              <a:t>трения </a:t>
            </a:r>
            <a:r>
              <a:rPr lang="ru-RU" sz="3200" b="1" dirty="0" smtClean="0">
                <a:solidFill>
                  <a:srgbClr val="00B0F0"/>
                </a:solidFill>
                <a:latin typeface="Arial" pitchFamily="34" charset="0"/>
                <a:ea typeface="Calibri"/>
                <a:cs typeface="Arial" pitchFamily="34" charset="0"/>
              </a:rPr>
              <a:t>скольжения</a:t>
            </a:r>
            <a:endParaRPr lang="ru-RU" sz="3200" b="1" dirty="0">
              <a:solidFill>
                <a:srgbClr val="00B0F0"/>
              </a:solidFill>
              <a:latin typeface="Arial" pitchFamily="34" charset="0"/>
              <a:ea typeface="Calibri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9978" y="5373216"/>
            <a:ext cx="391477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4943" y="701407"/>
            <a:ext cx="8634125" cy="13849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076005" y="3295687"/>
            <a:ext cx="2849013" cy="89716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64224" y="4916588"/>
            <a:ext cx="8614844" cy="4770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85629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0445" y="116632"/>
            <a:ext cx="50775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prstClr val="black"/>
                </a:solidFill>
              </a:rPr>
              <a:t>Закон всемирного тяготения</a:t>
            </a:r>
            <a:endParaRPr lang="ru-RU" sz="2800" dirty="0">
              <a:solidFill>
                <a:prstClr val="black"/>
              </a:solidFill>
            </a:endParaRPr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780928"/>
            <a:ext cx="4181693" cy="2230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71983" y="5229200"/>
            <a:ext cx="22438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G</a:t>
            </a:r>
            <a:r>
              <a:rPr lang="ru-RU" sz="3200" i="1" dirty="0" smtClean="0">
                <a:solidFill>
                  <a:srgbClr val="C00000"/>
                </a:solidFill>
              </a:rPr>
              <a:t> </a:t>
            </a:r>
            <a:r>
              <a:rPr lang="ru-RU" sz="3200" dirty="0" smtClean="0">
                <a:solidFill>
                  <a:prstClr val="black"/>
                </a:solidFill>
              </a:rPr>
              <a:t>-</a:t>
            </a:r>
            <a:endParaRPr lang="ru-RU" sz="3200" dirty="0">
              <a:solidFill>
                <a:prstClr val="blac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60470" y="711705"/>
            <a:ext cx="8568952" cy="1851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435914" y="3059457"/>
            <a:ext cx="3491358" cy="154917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818357" y="5275366"/>
            <a:ext cx="6120680" cy="10772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2264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88640"/>
            <a:ext cx="871296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prstClr val="black"/>
                </a:solidFill>
              </a:rPr>
              <a:t>Одно из проявлений силы всемирного тяготения – </a:t>
            </a:r>
          </a:p>
          <a:p>
            <a:endParaRPr lang="ru-RU" sz="2800" dirty="0" smtClean="0">
              <a:solidFill>
                <a:srgbClr val="FF0000"/>
              </a:solidFill>
            </a:endParaRPr>
          </a:p>
          <a:p>
            <a:endParaRPr lang="ru-RU" sz="2800" dirty="0" smtClean="0">
              <a:solidFill>
                <a:prstClr val="black"/>
              </a:solidFill>
            </a:endParaRPr>
          </a:p>
          <a:p>
            <a:endParaRPr lang="ru-RU" sz="2800" dirty="0" smtClean="0">
              <a:solidFill>
                <a:prstClr val="black"/>
              </a:solidFill>
            </a:endParaRPr>
          </a:p>
          <a:p>
            <a:r>
              <a:rPr lang="ru-RU" sz="2800" dirty="0" smtClean="0">
                <a:solidFill>
                  <a:prstClr val="black"/>
                </a:solidFill>
              </a:rPr>
              <a:t>Называется: </a:t>
            </a:r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0393" y="3429000"/>
            <a:ext cx="8575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Ускорение тела, сообщаемое ему силой тяжести - </a:t>
            </a:r>
            <a:r>
              <a:rPr lang="ru-RU" sz="2800" dirty="0" smtClean="0"/>
              <a:t>есть</a:t>
            </a:r>
            <a:endParaRPr lang="ru-RU" sz="28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157" y="5301208"/>
            <a:ext cx="3953206" cy="1059730"/>
          </a:xfrm>
          <a:prstGeom prst="rect">
            <a:avLst/>
          </a:prstGeom>
          <a:solidFill>
            <a:srgbClr val="FBFBBB"/>
          </a:solidFill>
          <a:ln>
            <a:solidFill>
              <a:srgbClr val="800000"/>
            </a:solidFill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331853" y="1052736"/>
            <a:ext cx="8352928" cy="50086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80689" y="4000636"/>
            <a:ext cx="8352928" cy="50086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98620" y="2582618"/>
            <a:ext cx="8352928" cy="50086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16840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260648"/>
            <a:ext cx="8712968" cy="558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solidFill>
                  <a:prstClr val="black"/>
                </a:solidFill>
                <a:ea typeface="Calibri"/>
                <a:cs typeface="Times New Roman"/>
              </a:rPr>
              <a:t>Сила тяжести </a:t>
            </a:r>
            <a:r>
              <a:rPr lang="ru-RU" sz="2800" dirty="0" smtClean="0">
                <a:ea typeface="Calibri"/>
                <a:cs typeface="Times New Roman"/>
              </a:rPr>
              <a:t>направлена:</a:t>
            </a:r>
            <a:r>
              <a:rPr lang="ru-RU" sz="2800" b="1" dirty="0" smtClean="0">
                <a:solidFill>
                  <a:srgbClr val="FF0000"/>
                </a:solidFill>
                <a:ea typeface="Calibri"/>
                <a:cs typeface="Times New Roman"/>
              </a:rPr>
              <a:t>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62091"/>
            <a:ext cx="2924175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06614" y="3548066"/>
            <a:ext cx="7992888" cy="1835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solidFill>
                  <a:prstClr val="black"/>
                </a:solidFill>
                <a:ea typeface="Calibri"/>
                <a:cs typeface="Times New Roman"/>
              </a:rPr>
              <a:t>Сила тяжести </a:t>
            </a:r>
            <a:r>
              <a:rPr lang="ru-RU" sz="2800" dirty="0" smtClean="0">
                <a:ea typeface="Calibri"/>
                <a:cs typeface="Times New Roman"/>
              </a:rPr>
              <a:t>приложена: </a:t>
            </a: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endParaRPr lang="ru-RU" sz="2800" dirty="0" smtClean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2800" dirty="0" smtClean="0">
                <a:solidFill>
                  <a:prstClr val="black"/>
                </a:solidFill>
                <a:ea typeface="Calibri"/>
                <a:cs typeface="Times New Roman"/>
              </a:rPr>
              <a:t>равна</a:t>
            </a:r>
            <a:r>
              <a:rPr lang="ru-RU" sz="2800" dirty="0">
                <a:solidFill>
                  <a:prstClr val="black"/>
                </a:solidFill>
                <a:ea typeface="Calibri"/>
                <a:cs typeface="Times New Roman"/>
              </a:rPr>
              <a:t>: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513" y="1462091"/>
            <a:ext cx="2324100" cy="186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5516" y="879039"/>
            <a:ext cx="8424936" cy="59125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73083" y="4213725"/>
            <a:ext cx="8269842" cy="5040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553377" y="5157192"/>
            <a:ext cx="2448272" cy="12859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8521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250483" y="404664"/>
                <a:ext cx="8636180" cy="1477264"/>
              </a:xfrm>
              <a:prstGeom prst="rect">
                <a:avLst/>
              </a:prstGeom>
              <a:solidFill>
                <a:srgbClr val="FFFF99"/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ru-RU" sz="2800" b="1" dirty="0" smtClean="0">
                    <a:solidFill>
                      <a:srgbClr val="FF0000"/>
                    </a:solidFill>
                  </a:rPr>
                  <a:t>Весом тела</a:t>
                </a:r>
                <a:r>
                  <a:rPr lang="en-US" sz="2800" b="1" dirty="0" smtClean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𝑷</m:t>
                        </m:r>
                      </m:e>
                    </m:acc>
                  </m:oMath>
                </a14:m>
                <a:r>
                  <a:rPr lang="ru-RU" sz="2800" b="1" dirty="0" smtClean="0">
                    <a:solidFill>
                      <a:srgbClr val="FF0000"/>
                    </a:solidFill>
                  </a:rPr>
                  <a:t> </a:t>
                </a:r>
                <a:r>
                  <a:rPr lang="ru-RU" sz="2800" dirty="0"/>
                  <a:t>называют силу, </a:t>
                </a:r>
                <a:endParaRPr lang="ru-RU" sz="2800" dirty="0" smtClean="0"/>
              </a:p>
              <a:p>
                <a:r>
                  <a:rPr lang="ru-RU" sz="2800" dirty="0" smtClean="0"/>
                  <a:t>с </a:t>
                </a:r>
                <a:r>
                  <a:rPr lang="ru-RU" sz="2800" dirty="0"/>
                  <a:t>которой тело вследствие его притяжения к Земле действует на опору или </a:t>
                </a:r>
                <a:r>
                  <a:rPr lang="ru-RU" sz="2800" dirty="0" smtClean="0"/>
                  <a:t>подвес</a:t>
                </a:r>
                <a:endParaRPr lang="ru-RU" sz="2800" dirty="0"/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483" y="404664"/>
                <a:ext cx="8636180" cy="1477264"/>
              </a:xfrm>
              <a:prstGeom prst="rect">
                <a:avLst/>
              </a:prstGeom>
              <a:blipFill rotWithShape="1">
                <a:blip r:embed="rId2"/>
                <a:stretch>
                  <a:fillRect l="-1339" b="-7347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Прямоугольник 3"/>
              <p:cNvSpPr/>
              <p:nvPr/>
            </p:nvSpPr>
            <p:spPr>
              <a:xfrm>
                <a:off x="375192" y="2389392"/>
                <a:ext cx="4624776" cy="32266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3200" dirty="0" smtClean="0">
                    <a:solidFill>
                      <a:prstClr val="black"/>
                    </a:solidFill>
                  </a:rPr>
                  <a:t>Сила тяжести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32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3200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  <m:t>𝐹</m:t>
                        </m:r>
                      </m:e>
                    </m:acc>
                    <m:r>
                      <a:rPr lang="ru-RU" sz="3200" i="1" baseline="-25000" dirty="0">
                        <a:solidFill>
                          <a:srgbClr val="FF0000"/>
                        </a:solidFill>
                        <a:latin typeface="Cambria Math"/>
                      </a:rPr>
                      <m:t>т</m:t>
                    </m:r>
                    <m:r>
                      <a:rPr lang="en-US" sz="3200" b="0" i="1" dirty="0" smtClean="0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r>
                      <a:rPr lang="en-US" sz="3200" b="0" i="1" dirty="0" smtClean="0">
                        <a:solidFill>
                          <a:srgbClr val="FF0000"/>
                        </a:solidFill>
                        <a:latin typeface="Cambria Math"/>
                      </a:rPr>
                      <m:t>𝑚</m:t>
                    </m:r>
                    <m:acc>
                      <m:accPr>
                        <m:chr m:val="⃗"/>
                        <m:ctrlPr>
                          <a:rPr lang="en-US" sz="32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3200" b="0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𝑔</m:t>
                        </m:r>
                      </m:e>
                    </m:acc>
                  </m:oMath>
                </a14:m>
                <a:r>
                  <a:rPr lang="ru-RU" sz="3200" dirty="0" smtClean="0">
                    <a:solidFill>
                      <a:prstClr val="black"/>
                    </a:solidFill>
                  </a:rPr>
                  <a:t>            </a:t>
                </a:r>
                <a:r>
                  <a:rPr lang="ru-RU" sz="3200" dirty="0">
                    <a:solidFill>
                      <a:prstClr val="black"/>
                    </a:solidFill>
                  </a:rPr>
                  <a:t>и сила </a:t>
                </a:r>
                <a:r>
                  <a:rPr lang="ru-RU" sz="3200" dirty="0" smtClean="0">
                    <a:solidFill>
                      <a:prstClr val="black"/>
                    </a:solidFill>
                  </a:rPr>
                  <a:t>реакции</a:t>
                </a:r>
                <a:r>
                  <a:rPr lang="en-US" sz="3200" dirty="0" smtClean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32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32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𝑁</m:t>
                        </m:r>
                      </m:e>
                    </m:acc>
                  </m:oMath>
                </a14:m>
                <a:r>
                  <a:rPr lang="ru-RU" sz="3200" dirty="0" smtClean="0">
                    <a:solidFill>
                      <a:prstClr val="black"/>
                    </a:solidFill>
                  </a:rPr>
                  <a:t> </a:t>
                </a:r>
                <a:r>
                  <a:rPr lang="en-US" sz="3200" dirty="0" smtClean="0">
                    <a:solidFill>
                      <a:prstClr val="black"/>
                    </a:solidFill>
                  </a:rPr>
                  <a:t>c</a:t>
                </a:r>
                <a:r>
                  <a:rPr lang="ru-RU" sz="3200" dirty="0" smtClean="0">
                    <a:solidFill>
                      <a:prstClr val="black"/>
                    </a:solidFill>
                  </a:rPr>
                  <a:t>о </a:t>
                </a:r>
                <a:r>
                  <a:rPr lang="ru-RU" sz="3200" dirty="0">
                    <a:solidFill>
                      <a:prstClr val="black"/>
                    </a:solidFill>
                  </a:rPr>
                  <a:t>стороны опоры </a:t>
                </a:r>
                <a:r>
                  <a:rPr lang="ru-RU" sz="3200" dirty="0" smtClean="0">
                    <a:solidFill>
                      <a:prstClr val="black"/>
                    </a:solidFill>
                  </a:rPr>
                  <a:t>приложены: </a:t>
                </a:r>
              </a:p>
              <a:p>
                <a:endParaRPr lang="ru-RU" sz="3200" dirty="0" smtClean="0">
                  <a:solidFill>
                    <a:prstClr val="black"/>
                  </a:solidFill>
                </a:endParaRPr>
              </a:p>
              <a:p>
                <a:r>
                  <a:rPr lang="ru-RU" sz="3200" dirty="0" smtClean="0">
                    <a:solidFill>
                      <a:prstClr val="black"/>
                    </a:solidFill>
                  </a:rPr>
                  <a:t>а </a:t>
                </a:r>
                <a:r>
                  <a:rPr lang="ru-RU" sz="3200" dirty="0">
                    <a:solidFill>
                      <a:prstClr val="black"/>
                    </a:solidFill>
                  </a:rPr>
                  <a:t>вес тела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3200" b="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𝑃</m:t>
                        </m:r>
                      </m:e>
                    </m:acc>
                  </m:oMath>
                </a14:m>
                <a:r>
                  <a:rPr lang="ru-RU" sz="3200" dirty="0">
                    <a:solidFill>
                      <a:prstClr val="black"/>
                    </a:solidFill>
                  </a:rPr>
                  <a:t> </a:t>
                </a:r>
                <a:r>
                  <a:rPr lang="ru-RU" sz="3200" dirty="0" smtClean="0">
                    <a:solidFill>
                      <a:prstClr val="black"/>
                    </a:solidFill>
                  </a:rPr>
                  <a:t>к </a:t>
                </a:r>
              </a:p>
            </p:txBody>
          </p:sp>
        </mc:Choice>
        <mc:Fallback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192" y="2389392"/>
                <a:ext cx="4624776" cy="3226653"/>
              </a:xfrm>
              <a:prstGeom prst="rect">
                <a:avLst/>
              </a:prstGeom>
              <a:blipFill>
                <a:blip r:embed="rId3"/>
                <a:stretch>
                  <a:fillRect l="-3430" t="-378" b="-548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lum bright="-9000" contras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967335"/>
            <a:ext cx="3550765" cy="3297745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409837" y="4625685"/>
            <a:ext cx="3169389" cy="36004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17707" y="5802982"/>
            <a:ext cx="3169389" cy="47873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01315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2492896"/>
            <a:ext cx="8280920" cy="2400657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228600" algn="l" defTabSz="914400" rtl="0" eaLnBrk="1" fontAlgn="auto" latinLnBrk="0" hangingPunct="1">
              <a:lnSpc>
                <a:spcPts val="3015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2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  <a:ea typeface="Times New Roman"/>
                <a:cs typeface="+mn-cs"/>
              </a:rPr>
              <a:t>Груз </a:t>
            </a:r>
            <a:r>
              <a:rPr kumimoji="0" lang="ru-RU" sz="2800" b="1" i="0" u="none" strike="noStrike" kern="1200" cap="none" spc="2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  <a:ea typeface="Times New Roman"/>
                <a:cs typeface="+mn-cs"/>
              </a:rPr>
              <a:t>массой 45 кг перемещается по горизонталь­ной плоскости </a:t>
            </a:r>
            <a:r>
              <a:rPr kumimoji="0" lang="ru-RU" sz="2800" b="1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  <a:ea typeface="Times New Roman"/>
                <a:cs typeface="Times New Roman"/>
              </a:rPr>
              <a:t>под</a:t>
            </a:r>
            <a:r>
              <a:rPr kumimoji="0" lang="ru-RU" sz="2800" b="1" i="0" u="none" strike="noStrike" kern="1200" cap="none" spc="2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  <a:ea typeface="Times New Roman"/>
                <a:cs typeface="+mn-cs"/>
              </a:rPr>
              <a:t> действием силы </a:t>
            </a:r>
            <a:r>
              <a:rPr kumimoji="0" lang="ru-RU" sz="2800" b="1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  <a:ea typeface="Times New Roman"/>
                <a:cs typeface="Times New Roman"/>
              </a:rPr>
              <a:t>294</a:t>
            </a:r>
            <a:r>
              <a:rPr kumimoji="0" lang="ru-RU" sz="2800" b="1" i="0" u="none" strike="noStrike" kern="1200" cap="none" spc="2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  <a:ea typeface="Times New Roman"/>
                <a:cs typeface="+mn-cs"/>
              </a:rPr>
              <a:t> Н, направленной </a:t>
            </a:r>
            <a:r>
              <a:rPr kumimoji="0" lang="ru-RU" sz="2800" b="1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  <a:ea typeface="Times New Roman"/>
                <a:cs typeface="Times New Roman"/>
              </a:rPr>
              <a:t>под</a:t>
            </a:r>
            <a:r>
              <a:rPr kumimoji="0" lang="ru-RU" sz="2800" b="1" i="0" u="none" strike="noStrike" kern="1200" cap="none" spc="2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  <a:ea typeface="Times New Roman"/>
                <a:cs typeface="+mn-cs"/>
              </a:rPr>
              <a:t> углом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  <a:ea typeface="Times New Roman"/>
                <a:cs typeface="Times New Roman"/>
              </a:rPr>
              <a:t>30°</a:t>
            </a:r>
            <a:r>
              <a:rPr kumimoji="0" lang="ru-RU" sz="2800" b="1" i="0" u="none" strike="noStrike" kern="1200" cap="none" spc="2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  <a:ea typeface="Times New Roman"/>
                <a:cs typeface="+mn-cs"/>
              </a:rPr>
              <a:t> к горизонту. Коэффициент трения груза о плоскость 0,1. Определить ускорение движения груза.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3" y="1196752"/>
            <a:ext cx="3096345" cy="707886"/>
          </a:xfrm>
          <a:prstGeom prst="rect">
            <a:avLst/>
          </a:prstGeom>
          <a:solidFill>
            <a:srgbClr val="FFCCCC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  <a:ea typeface="Times New Roman"/>
                <a:cs typeface="+mn-cs"/>
              </a:rPr>
              <a:t>Пример: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0474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8235"/>
            <a:ext cx="9144001" cy="66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662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23528" y="260648"/>
            <a:ext cx="8496944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Динамика – это </a:t>
            </a:r>
          </a:p>
          <a:p>
            <a:endParaRPr lang="ru-RU" sz="2800" dirty="0" smtClean="0"/>
          </a:p>
          <a:p>
            <a:endParaRPr lang="ru-RU" sz="2800" dirty="0"/>
          </a:p>
          <a:p>
            <a:endParaRPr lang="ru-RU" sz="2800" dirty="0" smtClean="0"/>
          </a:p>
          <a:p>
            <a:endParaRPr lang="ru-RU" sz="2800" dirty="0" smtClean="0"/>
          </a:p>
          <a:p>
            <a:r>
              <a:rPr lang="ru-RU" sz="2800" dirty="0" smtClean="0"/>
              <a:t>Сила </a:t>
            </a:r>
            <a:r>
              <a:rPr lang="ru-RU" sz="2800" dirty="0"/>
              <a:t>в механике - это </a:t>
            </a:r>
          </a:p>
          <a:p>
            <a:endParaRPr lang="ru-RU" sz="2800" dirty="0" smtClean="0">
              <a:solidFill>
                <a:srgbClr val="FF0000"/>
              </a:solidFill>
            </a:endParaRPr>
          </a:p>
          <a:p>
            <a:endParaRPr lang="ru-RU" sz="2800" dirty="0"/>
          </a:p>
          <a:p>
            <a:r>
              <a:rPr lang="ru-RU" sz="2800" dirty="0"/>
              <a:t>Сила — векторная величина, характеризующаяся:</a:t>
            </a:r>
          </a:p>
          <a:p>
            <a:r>
              <a:rPr lang="ru-RU" sz="2800" dirty="0"/>
              <a:t>1. </a:t>
            </a:r>
            <a:endParaRPr lang="ru-RU" sz="2800" dirty="0" smtClean="0"/>
          </a:p>
          <a:p>
            <a:r>
              <a:rPr lang="ru-RU" sz="2800" dirty="0" smtClean="0"/>
              <a:t>2</a:t>
            </a:r>
            <a:r>
              <a:rPr lang="ru-RU" sz="2800" dirty="0"/>
              <a:t>. </a:t>
            </a:r>
            <a:endParaRPr lang="ru-RU" sz="2800" dirty="0" smtClean="0"/>
          </a:p>
          <a:p>
            <a:r>
              <a:rPr lang="ru-RU" sz="2800" dirty="0" smtClean="0"/>
              <a:t>3</a:t>
            </a:r>
            <a:r>
              <a:rPr lang="ru-RU" sz="2800" dirty="0"/>
              <a:t>. </a:t>
            </a:r>
            <a:endParaRPr lang="ru-RU" sz="2800" dirty="0">
              <a:solidFill>
                <a:srgbClr val="FF0000"/>
              </a:solidFill>
            </a:endParaRPr>
          </a:p>
          <a:p>
            <a:endParaRPr lang="ru-RU" sz="2800" dirty="0"/>
          </a:p>
          <a:p>
            <a:r>
              <a:rPr lang="ru-RU" sz="2800" dirty="0"/>
              <a:t>Проявлением действия силы является: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800708"/>
            <a:ext cx="8496944" cy="11521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30099" y="3066047"/>
            <a:ext cx="8496944" cy="4320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4213591"/>
            <a:ext cx="4824536" cy="36004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66165" y="4647623"/>
            <a:ext cx="4824536" cy="36004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87544" y="5109107"/>
            <a:ext cx="4824536" cy="36004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30099" y="6438655"/>
            <a:ext cx="4824536" cy="36004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2840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88640"/>
            <a:ext cx="8208912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</a:rPr>
              <a:t>Решение. </a:t>
            </a:r>
            <a:endParaRPr lang="ru-RU" sz="2800" dirty="0" smtClean="0">
              <a:solidFill>
                <a:srgbClr val="000000"/>
              </a:solidFill>
            </a:endParaRPr>
          </a:p>
          <a:p>
            <a:endParaRPr lang="ru-RU" sz="2800" dirty="0" smtClean="0">
              <a:solidFill>
                <a:srgbClr val="000000"/>
              </a:solidFill>
            </a:endParaRPr>
          </a:p>
          <a:p>
            <a:r>
              <a:rPr lang="ru-RU" sz="2800" dirty="0" smtClean="0">
                <a:solidFill>
                  <a:srgbClr val="000000"/>
                </a:solidFill>
              </a:rPr>
              <a:t>На </a:t>
            </a:r>
            <a:r>
              <a:rPr lang="ru-RU" sz="2800" dirty="0">
                <a:solidFill>
                  <a:srgbClr val="000000"/>
                </a:solidFill>
              </a:rPr>
              <a:t>груз действуют: </a:t>
            </a:r>
            <a:endParaRPr lang="ru-RU" sz="2800" dirty="0" smtClean="0">
              <a:solidFill>
                <a:srgbClr val="000000"/>
              </a:solidFill>
            </a:endParaRPr>
          </a:p>
          <a:p>
            <a:endParaRPr lang="ru-RU" sz="2800" b="1" i="1" dirty="0" smtClean="0">
              <a:solidFill>
                <a:srgbClr val="000000"/>
              </a:solidFill>
            </a:endParaRPr>
          </a:p>
          <a:p>
            <a:r>
              <a:rPr lang="en-US" sz="2800" i="1" dirty="0" smtClean="0">
                <a:solidFill>
                  <a:srgbClr val="000000"/>
                </a:solidFill>
              </a:rPr>
              <a:t>m</a:t>
            </a:r>
            <a:r>
              <a:rPr lang="en-US" sz="2800" b="1" i="1" dirty="0" smtClean="0">
                <a:solidFill>
                  <a:srgbClr val="000000"/>
                </a:solidFill>
              </a:rPr>
              <a:t>g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ru-RU" sz="2800" dirty="0">
                <a:solidFill>
                  <a:srgbClr val="000000"/>
                </a:solidFill>
              </a:rPr>
              <a:t>— сила тяжести, </a:t>
            </a:r>
            <a:endParaRPr lang="ru-RU" sz="2800" dirty="0" smtClean="0">
              <a:solidFill>
                <a:srgbClr val="000000"/>
              </a:solidFill>
            </a:endParaRPr>
          </a:p>
          <a:p>
            <a:r>
              <a:rPr lang="en-US" sz="2800" b="1" i="1" dirty="0" smtClean="0">
                <a:solidFill>
                  <a:srgbClr val="000000"/>
                </a:solidFill>
              </a:rPr>
              <a:t>N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ru-RU" sz="2800" dirty="0">
                <a:solidFill>
                  <a:srgbClr val="000000"/>
                </a:solidFill>
              </a:rPr>
              <a:t>— сила нормальной реакции плоскости, </a:t>
            </a:r>
            <a:endParaRPr lang="ru-RU" sz="2800" dirty="0" smtClean="0">
              <a:solidFill>
                <a:srgbClr val="000000"/>
              </a:solidFill>
            </a:endParaRPr>
          </a:p>
          <a:p>
            <a:r>
              <a:rPr lang="en-US" sz="2800" b="1" i="1" dirty="0" smtClean="0">
                <a:solidFill>
                  <a:srgbClr val="000000"/>
                </a:solidFill>
              </a:rPr>
              <a:t>F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ru-RU" sz="2800" dirty="0">
                <a:solidFill>
                  <a:srgbClr val="000000"/>
                </a:solidFill>
              </a:rPr>
              <a:t>— сила тяги, </a:t>
            </a:r>
            <a:endParaRPr lang="ru-RU" sz="2800" dirty="0" smtClean="0">
              <a:solidFill>
                <a:srgbClr val="000000"/>
              </a:solidFill>
            </a:endParaRPr>
          </a:p>
          <a:p>
            <a:r>
              <a:rPr lang="en-US" sz="2800" b="1" i="1" dirty="0" smtClean="0">
                <a:solidFill>
                  <a:srgbClr val="000000"/>
                </a:solidFill>
              </a:rPr>
              <a:t>F</a:t>
            </a:r>
            <a:r>
              <a:rPr lang="ru-RU" sz="2800" b="1" i="1" baseline="-25000" dirty="0" err="1" smtClean="0">
                <a:solidFill>
                  <a:srgbClr val="000000"/>
                </a:solidFill>
              </a:rPr>
              <a:t>тр</a:t>
            </a:r>
            <a:r>
              <a:rPr lang="en-US" sz="2800" b="1" i="1" dirty="0" smtClean="0">
                <a:solidFill>
                  <a:srgbClr val="000000"/>
                </a:solidFill>
              </a:rPr>
              <a:t> </a:t>
            </a:r>
            <a:r>
              <a:rPr lang="ru-RU" sz="2800" dirty="0">
                <a:solidFill>
                  <a:srgbClr val="000000"/>
                </a:solidFill>
              </a:rPr>
              <a:t>— сила трения. </a:t>
            </a:r>
            <a:endParaRPr lang="ru-RU" sz="2800" dirty="0" smtClean="0">
              <a:solidFill>
                <a:srgbClr val="000000"/>
              </a:solidFill>
            </a:endParaRPr>
          </a:p>
          <a:p>
            <a:endParaRPr lang="ru-RU" sz="2800" dirty="0">
              <a:solidFill>
                <a:srgbClr val="000000"/>
              </a:solidFill>
            </a:endParaRPr>
          </a:p>
          <a:p>
            <a:r>
              <a:rPr lang="ru-RU" sz="2800" dirty="0" smtClean="0">
                <a:solidFill>
                  <a:srgbClr val="000000"/>
                </a:solidFill>
              </a:rPr>
              <a:t>Вектор </a:t>
            </a:r>
            <a:r>
              <a:rPr lang="ru-RU" sz="2800" b="1" i="1" dirty="0">
                <a:solidFill>
                  <a:srgbClr val="000000"/>
                </a:solidFill>
              </a:rPr>
              <a:t>а</a:t>
            </a:r>
            <a:r>
              <a:rPr lang="ru-RU" sz="2800" dirty="0">
                <a:solidFill>
                  <a:srgbClr val="000000"/>
                </a:solidFill>
              </a:rPr>
              <a:t> направлен параллельно плоскости направо (</a:t>
            </a:r>
            <a:r>
              <a:rPr lang="ru-RU" sz="2800" dirty="0" smtClean="0">
                <a:solidFill>
                  <a:srgbClr val="000000"/>
                </a:solidFill>
              </a:rPr>
              <a:t>рис</a:t>
            </a:r>
            <a:r>
              <a:rPr lang="ru-RU" sz="2800" dirty="0">
                <a:solidFill>
                  <a:srgbClr val="000000"/>
                </a:solidFill>
              </a:rPr>
              <a:t>.</a:t>
            </a:r>
            <a:r>
              <a:rPr lang="ru-RU" sz="2800" dirty="0" smtClean="0">
                <a:solidFill>
                  <a:srgbClr val="000000"/>
                </a:solidFill>
              </a:rPr>
              <a:t>). </a:t>
            </a:r>
          </a:p>
          <a:p>
            <a:r>
              <a:rPr lang="ru-RU" sz="2800" dirty="0" smtClean="0">
                <a:solidFill>
                  <a:srgbClr val="000000"/>
                </a:solidFill>
              </a:rPr>
              <a:t>Запишем </a:t>
            </a:r>
            <a:r>
              <a:rPr lang="ru-RU" sz="2800" dirty="0">
                <a:solidFill>
                  <a:srgbClr val="000000"/>
                </a:solidFill>
              </a:rPr>
              <a:t>для тела второй закон Ньютона</a:t>
            </a:r>
            <a:r>
              <a:rPr lang="ru-RU" sz="2800" dirty="0" smtClean="0">
                <a:solidFill>
                  <a:srgbClr val="000000"/>
                </a:solidFill>
              </a:rPr>
              <a:t>:</a:t>
            </a:r>
          </a:p>
          <a:p>
            <a:endParaRPr lang="ru-RU" sz="2800" dirty="0" smtClean="0">
              <a:solidFill>
                <a:srgbClr val="000000"/>
              </a:solidFill>
            </a:endParaRPr>
          </a:p>
          <a:p>
            <a:pPr algn="ctr"/>
            <a:r>
              <a:rPr lang="pt-BR" sz="2800" i="1" dirty="0" smtClean="0">
                <a:solidFill>
                  <a:srgbClr val="000000"/>
                </a:solidFill>
              </a:rPr>
              <a:t>m</a:t>
            </a:r>
            <a:r>
              <a:rPr lang="pt-BR" sz="2800" b="1" i="1" dirty="0" smtClean="0">
                <a:solidFill>
                  <a:srgbClr val="000000"/>
                </a:solidFill>
              </a:rPr>
              <a:t>g</a:t>
            </a:r>
            <a:r>
              <a:rPr lang="pt-BR" sz="2800" dirty="0" smtClean="0">
                <a:solidFill>
                  <a:srgbClr val="000000"/>
                </a:solidFill>
              </a:rPr>
              <a:t> + </a:t>
            </a:r>
            <a:r>
              <a:rPr lang="pt-BR" sz="2800" b="1" i="1" dirty="0" smtClean="0">
                <a:solidFill>
                  <a:srgbClr val="000000"/>
                </a:solidFill>
              </a:rPr>
              <a:t>N</a:t>
            </a:r>
            <a:r>
              <a:rPr lang="pt-BR" sz="2800" dirty="0" smtClean="0">
                <a:solidFill>
                  <a:srgbClr val="000000"/>
                </a:solidFill>
              </a:rPr>
              <a:t> +</a:t>
            </a:r>
            <a:r>
              <a:rPr lang="pt-BR" sz="2800" b="1" i="1" dirty="0" smtClean="0">
                <a:solidFill>
                  <a:srgbClr val="000000"/>
                </a:solidFill>
              </a:rPr>
              <a:t> F </a:t>
            </a:r>
            <a:r>
              <a:rPr lang="pt-BR" sz="2800" dirty="0" smtClean="0">
                <a:solidFill>
                  <a:srgbClr val="000000"/>
                </a:solidFill>
              </a:rPr>
              <a:t>+ </a:t>
            </a:r>
            <a:r>
              <a:rPr lang="pt-BR" sz="2800" b="1" i="1" dirty="0" smtClean="0">
                <a:solidFill>
                  <a:srgbClr val="000000"/>
                </a:solidFill>
              </a:rPr>
              <a:t>F</a:t>
            </a:r>
            <a:r>
              <a:rPr lang="ru-RU" sz="2800" b="1" i="1" baseline="-25000" dirty="0" err="1" smtClean="0">
                <a:solidFill>
                  <a:srgbClr val="000000"/>
                </a:solidFill>
              </a:rPr>
              <a:t>тр</a:t>
            </a:r>
            <a:r>
              <a:rPr lang="pt-BR" sz="2800" b="1" i="1" dirty="0" smtClean="0">
                <a:solidFill>
                  <a:srgbClr val="000000"/>
                </a:solidFill>
              </a:rPr>
              <a:t> </a:t>
            </a:r>
            <a:r>
              <a:rPr lang="pt-BR" sz="2800" dirty="0" smtClean="0">
                <a:solidFill>
                  <a:srgbClr val="000000"/>
                </a:solidFill>
              </a:rPr>
              <a:t>= </a:t>
            </a:r>
            <a:r>
              <a:rPr lang="pt-BR" sz="2800" i="1" dirty="0" smtClean="0">
                <a:solidFill>
                  <a:srgbClr val="000000"/>
                </a:solidFill>
              </a:rPr>
              <a:t>m</a:t>
            </a:r>
            <a:r>
              <a:rPr lang="pt-BR" sz="2800" b="1" i="1" dirty="0" smtClean="0">
                <a:solidFill>
                  <a:srgbClr val="000000"/>
                </a:solidFill>
              </a:rPr>
              <a:t>a</a:t>
            </a:r>
            <a:endParaRPr lang="pt-BR" sz="2800" b="1" i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672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208912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</a:rPr>
              <a:t>Выбрав </a:t>
            </a:r>
            <a:r>
              <a:rPr lang="ru-RU" sz="2800" dirty="0" smtClean="0">
                <a:solidFill>
                  <a:srgbClr val="000000"/>
                </a:solidFill>
              </a:rPr>
              <a:t>направления осей </a:t>
            </a:r>
            <a:r>
              <a:rPr lang="ru-RU" sz="2800" i="1" dirty="0">
                <a:solidFill>
                  <a:srgbClr val="000000"/>
                </a:solidFill>
              </a:rPr>
              <a:t>X</a:t>
            </a:r>
            <a:r>
              <a:rPr lang="ru-RU" sz="2800" dirty="0">
                <a:solidFill>
                  <a:srgbClr val="000000"/>
                </a:solidFill>
              </a:rPr>
              <a:t> и </a:t>
            </a:r>
            <a:r>
              <a:rPr lang="en-US" sz="2800" i="1" dirty="0">
                <a:solidFill>
                  <a:srgbClr val="000000"/>
                </a:solidFill>
              </a:rPr>
              <a:t>Y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ru-RU" sz="2800" dirty="0">
                <a:solidFill>
                  <a:srgbClr val="000000"/>
                </a:solidFill>
              </a:rPr>
              <a:t>и найдя проекции сил и ускорения на </a:t>
            </a:r>
            <a:r>
              <a:rPr lang="ru-RU" sz="2800" dirty="0" smtClean="0">
                <a:solidFill>
                  <a:srgbClr val="000000"/>
                </a:solidFill>
              </a:rPr>
              <a:t>оси, получим:</a:t>
            </a:r>
            <a:endParaRPr lang="ru-RU" sz="2800" dirty="0">
              <a:solidFill>
                <a:srgbClr val="000000"/>
              </a:solidFill>
            </a:endParaRPr>
          </a:p>
          <a:p>
            <a:pPr algn="ctr"/>
            <a:endParaRPr lang="en-US" sz="2800" b="1" i="1" dirty="0" smtClean="0">
              <a:solidFill>
                <a:srgbClr val="000000"/>
              </a:solidFill>
            </a:endParaRPr>
          </a:p>
          <a:p>
            <a:pPr algn="ctr"/>
            <a:r>
              <a:rPr lang="en-US" sz="2800" i="1" dirty="0" smtClean="0">
                <a:solidFill>
                  <a:srgbClr val="000000"/>
                </a:solidFill>
              </a:rPr>
              <a:t>F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en-US" sz="2800" i="1" dirty="0" smtClean="0">
                <a:solidFill>
                  <a:srgbClr val="000000"/>
                </a:solidFill>
              </a:rPr>
              <a:t>cos</a:t>
            </a:r>
            <a:r>
              <a:rPr lang="el-GR" sz="2800" i="1" dirty="0" smtClean="0">
                <a:solidFill>
                  <a:srgbClr val="000000"/>
                </a:solidFill>
              </a:rPr>
              <a:t>α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ru-RU" sz="2800" dirty="0">
                <a:solidFill>
                  <a:srgbClr val="000000"/>
                </a:solidFill>
              </a:rPr>
              <a:t>— </a:t>
            </a:r>
            <a:r>
              <a:rPr lang="en-US" sz="2800" i="1" dirty="0" smtClean="0">
                <a:solidFill>
                  <a:srgbClr val="000000"/>
                </a:solidFill>
              </a:rPr>
              <a:t>F</a:t>
            </a:r>
            <a:r>
              <a:rPr lang="ru-RU" sz="2800" i="1" baseline="-25000" dirty="0" err="1" smtClean="0">
                <a:solidFill>
                  <a:srgbClr val="000000"/>
                </a:solidFill>
              </a:rPr>
              <a:t>тр</a:t>
            </a:r>
            <a:r>
              <a:rPr lang="en-US" sz="2800" i="1" dirty="0" smtClean="0">
                <a:solidFill>
                  <a:srgbClr val="000000"/>
                </a:solidFill>
              </a:rPr>
              <a:t> </a:t>
            </a:r>
            <a:r>
              <a:rPr lang="ru-RU" sz="2800" dirty="0">
                <a:solidFill>
                  <a:srgbClr val="000000"/>
                </a:solidFill>
              </a:rPr>
              <a:t>= </a:t>
            </a:r>
            <a:r>
              <a:rPr lang="en-US" sz="2800" i="1" dirty="0" smtClean="0">
                <a:solidFill>
                  <a:srgbClr val="000000"/>
                </a:solidFill>
              </a:rPr>
              <a:t>m</a:t>
            </a:r>
            <a:r>
              <a:rPr lang="ru-RU" sz="2800" i="1" dirty="0" smtClean="0">
                <a:solidFill>
                  <a:srgbClr val="000000"/>
                </a:solidFill>
              </a:rPr>
              <a:t>а</a:t>
            </a:r>
            <a:r>
              <a:rPr lang="ru-RU" sz="2800" dirty="0">
                <a:solidFill>
                  <a:srgbClr val="000000"/>
                </a:solidFill>
              </a:rPr>
              <a:t>,	</a:t>
            </a:r>
            <a:r>
              <a:rPr lang="ru-RU" sz="2800" dirty="0" smtClean="0">
                <a:solidFill>
                  <a:srgbClr val="000000"/>
                </a:solidFill>
              </a:rPr>
              <a:t>(</a:t>
            </a:r>
            <a:r>
              <a:rPr lang="en-US" sz="2800" dirty="0" smtClean="0">
                <a:solidFill>
                  <a:srgbClr val="000000"/>
                </a:solidFill>
              </a:rPr>
              <a:t>1</a:t>
            </a:r>
            <a:r>
              <a:rPr lang="ru-RU" sz="2800" dirty="0" smtClean="0">
                <a:solidFill>
                  <a:srgbClr val="000000"/>
                </a:solidFill>
              </a:rPr>
              <a:t>)</a:t>
            </a:r>
            <a:endParaRPr lang="ru-RU" sz="2800" dirty="0">
              <a:solidFill>
                <a:srgbClr val="000000"/>
              </a:solidFill>
            </a:endParaRPr>
          </a:p>
          <a:p>
            <a:pPr algn="ctr"/>
            <a:r>
              <a:rPr lang="en-US" sz="2800" i="1" dirty="0" smtClean="0">
                <a:solidFill>
                  <a:srgbClr val="000000"/>
                </a:solidFill>
              </a:rPr>
              <a:t>N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ru-RU" sz="2800" dirty="0" smtClean="0">
                <a:solidFill>
                  <a:srgbClr val="000000"/>
                </a:solidFill>
              </a:rPr>
              <a:t>+ </a:t>
            </a:r>
            <a:r>
              <a:rPr lang="en-US" sz="2800" i="1" dirty="0" smtClean="0">
                <a:solidFill>
                  <a:srgbClr val="000000"/>
                </a:solidFill>
              </a:rPr>
              <a:t>F sin</a:t>
            </a:r>
            <a:r>
              <a:rPr lang="el-GR" sz="2800" i="1" dirty="0" smtClean="0">
                <a:solidFill>
                  <a:srgbClr val="000000"/>
                </a:solidFill>
              </a:rPr>
              <a:t>α</a:t>
            </a:r>
            <a:r>
              <a:rPr lang="en-US" sz="2800" i="1" dirty="0" smtClean="0">
                <a:solidFill>
                  <a:srgbClr val="000000"/>
                </a:solidFill>
              </a:rPr>
              <a:t> </a:t>
            </a:r>
            <a:r>
              <a:rPr lang="ru-RU" sz="2800" dirty="0" smtClean="0">
                <a:solidFill>
                  <a:srgbClr val="000000"/>
                </a:solidFill>
              </a:rPr>
              <a:t>— </a:t>
            </a:r>
            <a:r>
              <a:rPr lang="en-US" sz="2800" i="1" dirty="0">
                <a:solidFill>
                  <a:srgbClr val="000000"/>
                </a:solidFill>
              </a:rPr>
              <a:t>mg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ru-RU" sz="2800" dirty="0">
                <a:solidFill>
                  <a:srgbClr val="000000"/>
                </a:solidFill>
              </a:rPr>
              <a:t>= </a:t>
            </a:r>
            <a:r>
              <a:rPr lang="ru-RU" sz="2800" i="1" dirty="0" smtClean="0">
                <a:solidFill>
                  <a:srgbClr val="000000"/>
                </a:solidFill>
              </a:rPr>
              <a:t>0</a:t>
            </a:r>
            <a:r>
              <a:rPr lang="ru-RU" sz="2800" dirty="0">
                <a:solidFill>
                  <a:srgbClr val="000000"/>
                </a:solidFill>
              </a:rPr>
              <a:t>	</a:t>
            </a:r>
            <a:r>
              <a:rPr lang="ru-RU" sz="2800" dirty="0" smtClean="0">
                <a:solidFill>
                  <a:srgbClr val="000000"/>
                </a:solidFill>
              </a:rPr>
              <a:t>(</a:t>
            </a:r>
            <a:r>
              <a:rPr lang="en-US" sz="2800" dirty="0" smtClean="0">
                <a:solidFill>
                  <a:srgbClr val="000000"/>
                </a:solidFill>
              </a:rPr>
              <a:t>2</a:t>
            </a:r>
            <a:r>
              <a:rPr lang="ru-RU" sz="2800" dirty="0" smtClean="0">
                <a:solidFill>
                  <a:srgbClr val="000000"/>
                </a:solidFill>
              </a:rPr>
              <a:t>)</a:t>
            </a:r>
            <a:endParaRPr lang="ru-RU" sz="2800" dirty="0">
              <a:solidFill>
                <a:srgbClr val="000000"/>
              </a:solidFill>
            </a:endParaRPr>
          </a:p>
          <a:p>
            <a:endParaRPr lang="en-US" sz="2800" dirty="0" smtClean="0">
              <a:solidFill>
                <a:srgbClr val="000000"/>
              </a:solidFill>
            </a:endParaRPr>
          </a:p>
          <a:p>
            <a:r>
              <a:rPr lang="ru-RU" sz="2800" dirty="0" smtClean="0">
                <a:solidFill>
                  <a:srgbClr val="000000"/>
                </a:solidFill>
              </a:rPr>
              <a:t>Из </a:t>
            </a:r>
            <a:r>
              <a:rPr lang="ru-RU" sz="2800" dirty="0">
                <a:solidFill>
                  <a:srgbClr val="000000"/>
                </a:solidFill>
              </a:rPr>
              <a:t>уравнения </a:t>
            </a:r>
            <a:r>
              <a:rPr lang="ru-RU" sz="2800" dirty="0" smtClean="0">
                <a:solidFill>
                  <a:srgbClr val="000000"/>
                </a:solidFill>
              </a:rPr>
              <a:t>(</a:t>
            </a:r>
            <a:r>
              <a:rPr lang="en-US" sz="2800" dirty="0" smtClean="0">
                <a:solidFill>
                  <a:srgbClr val="000000"/>
                </a:solidFill>
              </a:rPr>
              <a:t>2</a:t>
            </a:r>
            <a:r>
              <a:rPr lang="ru-RU" sz="2800" dirty="0" smtClean="0">
                <a:solidFill>
                  <a:srgbClr val="000000"/>
                </a:solidFill>
              </a:rPr>
              <a:t>) </a:t>
            </a:r>
            <a:r>
              <a:rPr lang="ru-RU" sz="2800" dirty="0">
                <a:solidFill>
                  <a:srgbClr val="000000"/>
                </a:solidFill>
              </a:rPr>
              <a:t>находим, что </a:t>
            </a:r>
            <a:endParaRPr lang="en-US" sz="2800" dirty="0" smtClean="0">
              <a:solidFill>
                <a:srgbClr val="000000"/>
              </a:solidFill>
            </a:endParaRPr>
          </a:p>
          <a:p>
            <a:pPr algn="ctr"/>
            <a:r>
              <a:rPr lang="en-US" sz="2800" i="1" dirty="0" smtClean="0">
                <a:solidFill>
                  <a:srgbClr val="000000"/>
                </a:solidFill>
              </a:rPr>
              <a:t>N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ru-RU" sz="2800" dirty="0">
                <a:solidFill>
                  <a:srgbClr val="000000"/>
                </a:solidFill>
              </a:rPr>
              <a:t>= </a:t>
            </a:r>
            <a:r>
              <a:rPr lang="en-US" sz="2800" i="1" dirty="0">
                <a:solidFill>
                  <a:srgbClr val="000000"/>
                </a:solidFill>
              </a:rPr>
              <a:t>mg</a:t>
            </a:r>
            <a:r>
              <a:rPr lang="ru-RU" sz="2800" dirty="0" smtClean="0">
                <a:solidFill>
                  <a:srgbClr val="000000"/>
                </a:solidFill>
              </a:rPr>
              <a:t> </a:t>
            </a:r>
            <a:r>
              <a:rPr lang="ru-RU" sz="2800" dirty="0">
                <a:solidFill>
                  <a:srgbClr val="000000"/>
                </a:solidFill>
              </a:rPr>
              <a:t>— </a:t>
            </a:r>
            <a:r>
              <a:rPr lang="en-US" sz="2800" i="1" dirty="0">
                <a:solidFill>
                  <a:srgbClr val="000000"/>
                </a:solidFill>
              </a:rPr>
              <a:t>F sin</a:t>
            </a:r>
            <a:r>
              <a:rPr lang="el-GR" sz="2800" i="1" dirty="0">
                <a:solidFill>
                  <a:srgbClr val="000000"/>
                </a:solidFill>
              </a:rPr>
              <a:t>α</a:t>
            </a:r>
            <a:r>
              <a:rPr lang="en-US" sz="2800" i="1" dirty="0">
                <a:solidFill>
                  <a:srgbClr val="000000"/>
                </a:solidFill>
              </a:rPr>
              <a:t> 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</a:p>
          <a:p>
            <a:pPr algn="ctr"/>
            <a:r>
              <a:rPr lang="ru-RU" sz="2800" dirty="0" smtClean="0">
                <a:solidFill>
                  <a:srgbClr val="000000"/>
                </a:solidFill>
              </a:rPr>
              <a:t>Тогда </a:t>
            </a:r>
            <a:r>
              <a:rPr lang="en-US" sz="2800" i="1" dirty="0">
                <a:solidFill>
                  <a:srgbClr val="000000"/>
                </a:solidFill>
              </a:rPr>
              <a:t>F</a:t>
            </a:r>
            <a:r>
              <a:rPr lang="ru-RU" sz="2800" i="1" baseline="-25000" dirty="0" err="1">
                <a:solidFill>
                  <a:srgbClr val="000000"/>
                </a:solidFill>
              </a:rPr>
              <a:t>тр</a:t>
            </a:r>
            <a:r>
              <a:rPr lang="en-US" sz="2800" i="1" dirty="0">
                <a:solidFill>
                  <a:srgbClr val="000000"/>
                </a:solidFill>
              </a:rPr>
              <a:t> </a:t>
            </a:r>
            <a:r>
              <a:rPr lang="ru-RU" sz="2800" dirty="0" smtClean="0">
                <a:solidFill>
                  <a:srgbClr val="000000"/>
                </a:solidFill>
              </a:rPr>
              <a:t>=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el-GR" sz="2800" dirty="0" smtClean="0">
                <a:solidFill>
                  <a:srgbClr val="000000"/>
                </a:solidFill>
              </a:rPr>
              <a:t>μ</a:t>
            </a:r>
            <a:r>
              <a:rPr lang="en-US" sz="2800" i="1" dirty="0">
                <a:solidFill>
                  <a:srgbClr val="000000"/>
                </a:solidFill>
              </a:rPr>
              <a:t> </a:t>
            </a:r>
            <a:r>
              <a:rPr lang="en-US" sz="2800" i="1" dirty="0" smtClean="0">
                <a:solidFill>
                  <a:srgbClr val="000000"/>
                </a:solidFill>
              </a:rPr>
              <a:t>N = </a:t>
            </a:r>
            <a:r>
              <a:rPr lang="el-GR" sz="2800" dirty="0" smtClean="0">
                <a:solidFill>
                  <a:srgbClr val="000000"/>
                </a:solidFill>
              </a:rPr>
              <a:t>μ</a:t>
            </a:r>
            <a:r>
              <a:rPr lang="en-US" sz="2800" i="1" dirty="0" smtClean="0">
                <a:solidFill>
                  <a:srgbClr val="000000"/>
                </a:solidFill>
              </a:rPr>
              <a:t>(</a:t>
            </a:r>
            <a:r>
              <a:rPr lang="en-US" sz="2800" i="1" dirty="0">
                <a:solidFill>
                  <a:srgbClr val="000000"/>
                </a:solidFill>
              </a:rPr>
              <a:t>mg</a:t>
            </a:r>
            <a:r>
              <a:rPr lang="ru-RU" sz="2800" dirty="0">
                <a:solidFill>
                  <a:srgbClr val="000000"/>
                </a:solidFill>
              </a:rPr>
              <a:t> — </a:t>
            </a:r>
            <a:r>
              <a:rPr lang="en-US" sz="2800" i="1" dirty="0">
                <a:solidFill>
                  <a:srgbClr val="000000"/>
                </a:solidFill>
              </a:rPr>
              <a:t>F sin</a:t>
            </a:r>
            <a:r>
              <a:rPr lang="el-GR" sz="2800" i="1" dirty="0">
                <a:solidFill>
                  <a:srgbClr val="000000"/>
                </a:solidFill>
              </a:rPr>
              <a:t>α</a:t>
            </a:r>
            <a:r>
              <a:rPr lang="en-US" sz="2800" i="1" dirty="0">
                <a:solidFill>
                  <a:srgbClr val="000000"/>
                </a:solidFill>
              </a:rPr>
              <a:t> </a:t>
            </a:r>
            <a:r>
              <a:rPr lang="en-US" sz="2800" i="1" dirty="0" smtClean="0">
                <a:solidFill>
                  <a:srgbClr val="000000"/>
                </a:solidFill>
              </a:rPr>
              <a:t>)</a:t>
            </a:r>
            <a:endParaRPr lang="en-US" sz="2800" dirty="0" smtClean="0">
              <a:solidFill>
                <a:srgbClr val="000000"/>
              </a:solidFill>
            </a:endParaRPr>
          </a:p>
          <a:p>
            <a:pPr algn="ctr"/>
            <a:endParaRPr lang="en-US" sz="2800" dirty="0">
              <a:solidFill>
                <a:srgbClr val="000000"/>
              </a:solidFill>
            </a:endParaRPr>
          </a:p>
          <a:p>
            <a:pPr algn="ctr"/>
            <a:r>
              <a:rPr lang="ru-RU" sz="2800" dirty="0" smtClean="0">
                <a:solidFill>
                  <a:srgbClr val="000000"/>
                </a:solidFill>
              </a:rPr>
              <a:t>Подставим </a:t>
            </a:r>
            <a:r>
              <a:rPr lang="ru-RU" sz="2800" dirty="0">
                <a:solidFill>
                  <a:srgbClr val="000000"/>
                </a:solidFill>
              </a:rPr>
              <a:t>это выражение в </a:t>
            </a:r>
            <a:r>
              <a:rPr lang="ru-RU" sz="2800" dirty="0" smtClean="0">
                <a:solidFill>
                  <a:srgbClr val="000000"/>
                </a:solidFill>
              </a:rPr>
              <a:t>(</a:t>
            </a:r>
            <a:r>
              <a:rPr lang="en-US" sz="2800" dirty="0" smtClean="0">
                <a:solidFill>
                  <a:srgbClr val="000000"/>
                </a:solidFill>
              </a:rPr>
              <a:t>1</a:t>
            </a:r>
            <a:r>
              <a:rPr lang="ru-RU" sz="2800" dirty="0" smtClean="0">
                <a:solidFill>
                  <a:srgbClr val="000000"/>
                </a:solidFill>
              </a:rPr>
              <a:t>): </a:t>
            </a:r>
            <a:endParaRPr lang="en-US" sz="2800" dirty="0" smtClean="0">
              <a:solidFill>
                <a:srgbClr val="000000"/>
              </a:solidFill>
            </a:endParaRPr>
          </a:p>
          <a:p>
            <a:pPr algn="ctr"/>
            <a:r>
              <a:rPr lang="en-US" sz="2800" i="1" dirty="0">
                <a:solidFill>
                  <a:srgbClr val="000000"/>
                </a:solidFill>
              </a:rPr>
              <a:t>F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i="1" dirty="0">
                <a:solidFill>
                  <a:srgbClr val="000000"/>
                </a:solidFill>
              </a:rPr>
              <a:t>cos</a:t>
            </a:r>
            <a:r>
              <a:rPr lang="el-GR" sz="2800" i="1" dirty="0" smtClean="0">
                <a:solidFill>
                  <a:srgbClr val="000000"/>
                </a:solidFill>
              </a:rPr>
              <a:t>α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smtClean="0">
                <a:solidFill>
                  <a:srgbClr val="000000"/>
                </a:solidFill>
              </a:rPr>
              <a:t>- </a:t>
            </a:r>
            <a:r>
              <a:rPr lang="el-GR" sz="2800" dirty="0">
                <a:solidFill>
                  <a:srgbClr val="000000"/>
                </a:solidFill>
              </a:rPr>
              <a:t>μ</a:t>
            </a:r>
            <a:r>
              <a:rPr lang="en-US" sz="2800" i="1" dirty="0">
                <a:solidFill>
                  <a:srgbClr val="000000"/>
                </a:solidFill>
              </a:rPr>
              <a:t>(mg</a:t>
            </a:r>
            <a:r>
              <a:rPr lang="ru-RU" sz="2800" dirty="0">
                <a:solidFill>
                  <a:srgbClr val="000000"/>
                </a:solidFill>
              </a:rPr>
              <a:t> — </a:t>
            </a:r>
            <a:r>
              <a:rPr lang="en-US" sz="2800" i="1" dirty="0">
                <a:solidFill>
                  <a:srgbClr val="000000"/>
                </a:solidFill>
              </a:rPr>
              <a:t>F sin</a:t>
            </a:r>
            <a:r>
              <a:rPr lang="el-GR" sz="2800" i="1" dirty="0">
                <a:solidFill>
                  <a:srgbClr val="000000"/>
                </a:solidFill>
              </a:rPr>
              <a:t>α</a:t>
            </a:r>
            <a:r>
              <a:rPr lang="en-US" sz="2800" i="1" dirty="0">
                <a:solidFill>
                  <a:srgbClr val="000000"/>
                </a:solidFill>
              </a:rPr>
              <a:t> </a:t>
            </a:r>
            <a:r>
              <a:rPr lang="en-US" sz="2800" i="1" dirty="0" smtClean="0">
                <a:solidFill>
                  <a:srgbClr val="000000"/>
                </a:solidFill>
              </a:rPr>
              <a:t>)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smtClean="0">
                <a:solidFill>
                  <a:srgbClr val="000000"/>
                </a:solidFill>
              </a:rPr>
              <a:t>= </a:t>
            </a:r>
            <a:r>
              <a:rPr lang="en-US" sz="2800" i="1" dirty="0">
                <a:solidFill>
                  <a:srgbClr val="000000"/>
                </a:solidFill>
              </a:rPr>
              <a:t>m</a:t>
            </a:r>
            <a:r>
              <a:rPr lang="ru-RU" sz="2800" i="1" dirty="0">
                <a:solidFill>
                  <a:srgbClr val="000000"/>
                </a:solidFill>
              </a:rPr>
              <a:t>а</a:t>
            </a:r>
            <a:r>
              <a:rPr lang="ru-RU" sz="2800" dirty="0" smtClean="0">
                <a:solidFill>
                  <a:srgbClr val="000000"/>
                </a:solidFill>
              </a:rPr>
              <a:t>, </a:t>
            </a:r>
            <a:endParaRPr lang="en-US" sz="2800" dirty="0" smtClean="0">
              <a:solidFill>
                <a:srgbClr val="000000"/>
              </a:solidFill>
            </a:endParaRPr>
          </a:p>
          <a:p>
            <a:pPr algn="ctr"/>
            <a:r>
              <a:rPr lang="ru-RU" sz="2800" dirty="0">
                <a:solidFill>
                  <a:srgbClr val="000000"/>
                </a:solidFill>
              </a:rPr>
              <a:t>о</a:t>
            </a:r>
            <a:r>
              <a:rPr lang="ru-RU" sz="2800" dirty="0" smtClean="0">
                <a:solidFill>
                  <a:srgbClr val="000000"/>
                </a:solidFill>
              </a:rPr>
              <a:t>ткуда</a:t>
            </a:r>
            <a:endParaRPr lang="en-US" sz="2800" dirty="0" smtClean="0">
              <a:solidFill>
                <a:srgbClr val="000000"/>
              </a:solidFill>
            </a:endParaRPr>
          </a:p>
          <a:p>
            <a:pPr algn="ctr"/>
            <a:endParaRPr lang="ru-RU" sz="2800" dirty="0">
              <a:solidFill>
                <a:srgbClr val="0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5877272"/>
            <a:ext cx="5400600" cy="880062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329099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3" y="1196752"/>
            <a:ext cx="3096345" cy="707886"/>
          </a:xfrm>
          <a:prstGeom prst="rect">
            <a:avLst/>
          </a:prstGeom>
          <a:solidFill>
            <a:srgbClr val="FFCCCC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  <a:ea typeface="Times New Roman"/>
                <a:cs typeface="+mn-cs"/>
              </a:rPr>
              <a:t>Пример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3" y="2336393"/>
            <a:ext cx="8352929" cy="2246769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Автомобиль массой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itchFamily="18" charset="0"/>
                <a:ea typeface="Arial Unicode MS"/>
                <a:cs typeface="Times New Roman"/>
              </a:rPr>
              <a:t> 1 т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поднимается по шоссе с укло­ном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itchFamily="18" charset="0"/>
                <a:ea typeface="Arial Unicode MS"/>
                <a:cs typeface="Times New Roman"/>
              </a:rPr>
              <a:t>30°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 под действием силы тяги 7 кН.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Коэффициент трения между шинами и поверхностью шоссе 0,1. Найти ускорение автомобиля.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2896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116" y="548680"/>
            <a:ext cx="7488832" cy="5879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4686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38" y="0"/>
            <a:ext cx="9075762" cy="6864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8285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3534275"/>
              </p:ext>
            </p:extLst>
          </p:nvPr>
        </p:nvGraphicFramePr>
        <p:xfrm>
          <a:off x="323528" y="764704"/>
          <a:ext cx="8352928" cy="5770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7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76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1 - вариант</a:t>
                      </a:r>
                      <a:endParaRPr lang="ru-RU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2 - вариант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Автомобиль массой </a:t>
                      </a:r>
                      <a:r>
                        <a:rPr lang="en-US" sz="2000" b="1" i="1" dirty="0" smtClean="0">
                          <a:solidFill>
                            <a:srgbClr val="FF0000"/>
                          </a:solidFill>
                        </a:rPr>
                        <a:t>m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 = 2 т движется равномерно по горизонтальному шоссе. Найти силу тяги автомобиля </a:t>
                      </a:r>
                      <a:r>
                        <a:rPr lang="ru-RU" sz="2000" b="1" i="1" dirty="0" err="1" smtClean="0">
                          <a:solidFill>
                            <a:srgbClr val="FF0000"/>
                          </a:solidFill>
                        </a:rPr>
                        <a:t>F</a:t>
                      </a:r>
                      <a:r>
                        <a:rPr lang="ru-RU" sz="2000" b="1" baseline="-25000" dirty="0" err="1" smtClean="0">
                          <a:solidFill>
                            <a:srgbClr val="FF0000"/>
                          </a:solidFill>
                        </a:rPr>
                        <a:t>тяги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 если коэффициент сопротивления движению </a:t>
                      </a:r>
                      <a:r>
                        <a:rPr lang="ru-RU" sz="2000" b="1" i="1" dirty="0" smtClean="0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 = 0,02.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Груз массой </a:t>
                      </a:r>
                      <a:r>
                        <a:rPr lang="en-US" sz="2000" b="1" i="1" dirty="0" smtClean="0">
                          <a:solidFill>
                            <a:srgbClr val="FF0000"/>
                          </a:solidFill>
                        </a:rPr>
                        <a:t>m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 - 100 кг равномерно перемещают по</a:t>
                      </a:r>
                      <a:r>
                        <a:rPr lang="en-US" sz="2000" b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поверхности, прилагая силу F под</a:t>
                      </a:r>
                      <a:r>
                        <a:rPr lang="ru-RU" sz="2000" b="1" baseline="0" dirty="0" smtClean="0">
                          <a:solidFill>
                            <a:srgbClr val="FF0000"/>
                          </a:solidFill>
                        </a:rPr>
                        <a:t> углом </a:t>
                      </a:r>
                      <a:r>
                        <a:rPr lang="el-GR" sz="2000" b="1" i="1" baseline="0" dirty="0" smtClean="0">
                          <a:solidFill>
                            <a:srgbClr val="FF0000"/>
                          </a:solidFill>
                        </a:rPr>
                        <a:t>α</a:t>
                      </a:r>
                      <a:r>
                        <a:rPr lang="ru-RU" sz="2000" b="1" baseline="0" dirty="0" smtClean="0">
                          <a:solidFill>
                            <a:srgbClr val="FF0000"/>
                          </a:solidFill>
                        </a:rPr>
                        <a:t> = 30°. 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Коэффициент трения </a:t>
                      </a:r>
                      <a:r>
                        <a:rPr lang="el-GR" sz="2000" b="1" i="1" dirty="0" smtClean="0">
                          <a:solidFill>
                            <a:srgbClr val="FF0000"/>
                          </a:solidFill>
                        </a:rPr>
                        <a:t>μ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 = 0,3</a:t>
                      </a:r>
                      <a:r>
                        <a:rPr lang="ru-RU" sz="2000" b="1" baseline="0" dirty="0" smtClean="0">
                          <a:solidFill>
                            <a:srgbClr val="FF0000"/>
                          </a:solidFill>
                        </a:rPr>
                        <a:t>. На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йти величину этой силы.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ru-RU" b="1" i="1" dirty="0" smtClean="0"/>
                        <a:t>Справочные материалы:</a:t>
                      </a:r>
                      <a:endParaRPr lang="ru-RU" b="1" i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По аналогии с силой трения сила сопротивления </a:t>
                      </a:r>
                      <a:r>
                        <a:rPr lang="ru-RU" i="1" dirty="0" err="1" smtClean="0"/>
                        <a:t>F</a:t>
                      </a:r>
                      <a:r>
                        <a:rPr lang="ru-RU" baseline="-25000" dirty="0" err="1" smtClean="0"/>
                        <a:t>сопр</a:t>
                      </a:r>
                      <a:r>
                        <a:rPr lang="ru-RU" baseline="-25000" dirty="0" smtClean="0"/>
                        <a:t>. </a:t>
                      </a:r>
                      <a:r>
                        <a:rPr lang="ru-RU" dirty="0" smtClean="0"/>
                        <a:t>прямо пропорциональна силе давления автомобиля на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дорожное полотно: </a:t>
                      </a:r>
                    </a:p>
                    <a:p>
                      <a:r>
                        <a:rPr lang="ru-RU" i="1" dirty="0" err="1" smtClean="0"/>
                        <a:t>F</a:t>
                      </a:r>
                      <a:r>
                        <a:rPr lang="ru-RU" baseline="-25000" dirty="0" err="1" smtClean="0"/>
                        <a:t>сопр</a:t>
                      </a:r>
                      <a:r>
                        <a:rPr lang="ru-RU" baseline="-25000" dirty="0" smtClean="0"/>
                        <a:t>. </a:t>
                      </a:r>
                      <a:r>
                        <a:rPr lang="ru-RU" dirty="0" smtClean="0"/>
                        <a:t>= </a:t>
                      </a:r>
                      <a:r>
                        <a:rPr lang="ru-RU" i="1" dirty="0" err="1" smtClean="0"/>
                        <a:t>kF</a:t>
                      </a:r>
                      <a:r>
                        <a:rPr lang="ru-RU" baseline="-25000" dirty="0" err="1" smtClean="0"/>
                        <a:t>давл</a:t>
                      </a:r>
                      <a:r>
                        <a:rPr lang="ru-RU" baseline="-25000" dirty="0" smtClean="0"/>
                        <a:t>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По третьему закону Ньютона сила давления автомобиля на дорогу равна по модулю силе, с которой дорога «давит» на автомобиль, т. е. силе реакции опоры </a:t>
                      </a:r>
                      <a:r>
                        <a:rPr lang="ru-RU" i="1" dirty="0" smtClean="0"/>
                        <a:t>N</a:t>
                      </a:r>
                      <a:r>
                        <a:rPr lang="ru-RU" dirty="0" smtClean="0"/>
                        <a:t>: </a:t>
                      </a:r>
                      <a:r>
                        <a:rPr lang="ru-RU" i="1" dirty="0" err="1" smtClean="0"/>
                        <a:t>F</a:t>
                      </a:r>
                      <a:r>
                        <a:rPr lang="ru-RU" baseline="-25000" dirty="0" err="1" smtClean="0"/>
                        <a:t>давл</a:t>
                      </a:r>
                      <a:r>
                        <a:rPr lang="ru-RU" baseline="-25000" dirty="0" smtClean="0"/>
                        <a:t>. </a:t>
                      </a:r>
                      <a:r>
                        <a:rPr lang="ru-RU" baseline="0" dirty="0" smtClean="0"/>
                        <a:t>= </a:t>
                      </a:r>
                      <a:r>
                        <a:rPr lang="ru-RU" i="1" dirty="0" smtClean="0"/>
                        <a:t>N, </a:t>
                      </a:r>
                      <a:r>
                        <a:rPr lang="ru-RU" dirty="0" smtClean="0"/>
                        <a:t>поэтому </a:t>
                      </a:r>
                      <a:r>
                        <a:rPr lang="ru-RU" i="1" dirty="0" err="1" smtClean="0"/>
                        <a:t>F</a:t>
                      </a:r>
                      <a:r>
                        <a:rPr lang="ru-RU" baseline="-25000" dirty="0" err="1" smtClean="0"/>
                        <a:t>сопр</a:t>
                      </a:r>
                      <a:r>
                        <a:rPr lang="ru-RU" baseline="-25000" dirty="0" smtClean="0"/>
                        <a:t>. </a:t>
                      </a:r>
                      <a:r>
                        <a:rPr lang="ru-RU" dirty="0" smtClean="0"/>
                        <a:t>= </a:t>
                      </a:r>
                      <a:r>
                        <a:rPr lang="ru-RU" i="1" dirty="0" smtClean="0"/>
                        <a:t>k</a:t>
                      </a:r>
                      <a:r>
                        <a:rPr lang="en-US" i="1" dirty="0" smtClean="0"/>
                        <a:t>N</a:t>
                      </a:r>
                      <a:r>
                        <a:rPr lang="ru-RU" baseline="-25000" dirty="0" smtClean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67544" y="116632"/>
            <a:ext cx="3096345" cy="523220"/>
          </a:xfrm>
          <a:prstGeom prst="rect">
            <a:avLst/>
          </a:prstGeom>
          <a:solidFill>
            <a:srgbClr val="FFCCCC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  <a:ea typeface="Times New Roman"/>
                <a:cs typeface="+mn-cs"/>
              </a:rPr>
              <a:t>Задача 1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4299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1034" y="440033"/>
            <a:ext cx="871296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Сила обозначается </a:t>
            </a:r>
            <a:r>
              <a:rPr lang="ru-RU" sz="2800" dirty="0" smtClean="0"/>
              <a:t>буквой</a:t>
            </a:r>
            <a:r>
              <a:rPr lang="ru-RU" sz="2800" dirty="0" smtClean="0"/>
              <a:t>:</a:t>
            </a:r>
            <a:endParaRPr lang="ru-RU" sz="2800" dirty="0"/>
          </a:p>
          <a:p>
            <a:r>
              <a:rPr lang="ru-RU" sz="2800" dirty="0"/>
              <a:t> </a:t>
            </a:r>
          </a:p>
          <a:p>
            <a:r>
              <a:rPr lang="ru-RU" sz="2800" dirty="0" smtClean="0"/>
              <a:t>модуль силы </a:t>
            </a:r>
            <a:r>
              <a:rPr lang="ru-RU" sz="2800" dirty="0" smtClean="0"/>
              <a:t>–</a:t>
            </a:r>
          </a:p>
          <a:p>
            <a:endParaRPr lang="ru-RU" sz="2800" dirty="0"/>
          </a:p>
          <a:p>
            <a:r>
              <a:rPr lang="ru-RU" sz="2800" dirty="0"/>
              <a:t>Единицей силы в СИ </a:t>
            </a:r>
            <a:r>
              <a:rPr lang="ru-RU" sz="2800" dirty="0" smtClean="0"/>
              <a:t>является</a:t>
            </a:r>
            <a:r>
              <a:rPr lang="ru-RU" sz="2800" dirty="0" smtClean="0"/>
              <a:t>:</a:t>
            </a:r>
          </a:p>
          <a:p>
            <a:endParaRPr lang="ru-RU" sz="2800" dirty="0"/>
          </a:p>
          <a:p>
            <a:r>
              <a:rPr lang="ru-RU" sz="2800" dirty="0"/>
              <a:t>Один ньютон (1 Н) - это </a:t>
            </a:r>
          </a:p>
          <a:p>
            <a:endParaRPr lang="ru-RU" sz="2800" dirty="0" smtClean="0"/>
          </a:p>
          <a:p>
            <a:endParaRPr lang="ru-RU" sz="2800" dirty="0"/>
          </a:p>
          <a:p>
            <a:endParaRPr lang="ru-RU" sz="2800" dirty="0"/>
          </a:p>
          <a:p>
            <a:r>
              <a:rPr lang="ru-RU" sz="2800" dirty="0"/>
              <a:t>На практике применяются также: </a:t>
            </a:r>
          </a:p>
          <a:p>
            <a:endParaRPr lang="ru-RU" sz="2800" dirty="0" smtClean="0">
              <a:solidFill>
                <a:srgbClr val="FF0000"/>
              </a:solidFill>
            </a:endParaRPr>
          </a:p>
          <a:p>
            <a:endParaRPr lang="ru-RU" sz="2800" dirty="0" smtClean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53278" y="512676"/>
            <a:ext cx="540060" cy="5760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821314" y="1340768"/>
            <a:ext cx="3672408" cy="5040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070458" y="2240868"/>
            <a:ext cx="1872208" cy="4320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68802" y="3681028"/>
            <a:ext cx="8568952" cy="7920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68802" y="5378571"/>
            <a:ext cx="5256584" cy="4320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13692" y="6154578"/>
            <a:ext cx="5256584" cy="4320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3324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Прямоугольник 1"/>
              <p:cNvSpPr/>
              <p:nvPr/>
            </p:nvSpPr>
            <p:spPr>
              <a:xfrm>
                <a:off x="323528" y="404664"/>
                <a:ext cx="8496944" cy="41997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400" b="1" dirty="0" smtClean="0"/>
                  <a:t>Сложение сил</a:t>
                </a:r>
              </a:p>
              <a:p>
                <a:endParaRPr lang="ru-RU" sz="2400" dirty="0"/>
              </a:p>
              <a:p>
                <a:r>
                  <a:rPr lang="ru-RU" sz="2400" dirty="0"/>
                  <a:t>Равнодействующая сила (результирующая) – это </a:t>
                </a:r>
              </a:p>
              <a:p>
                <a:endParaRPr lang="ru-RU" sz="2400" dirty="0" smtClean="0"/>
              </a:p>
              <a:p>
                <a:endParaRPr lang="ru-RU" sz="2400" dirty="0"/>
              </a:p>
              <a:p>
                <a:endParaRPr lang="ru-RU" sz="2400" dirty="0" smtClean="0"/>
              </a:p>
              <a:p>
                <a:r>
                  <a:rPr lang="ru-RU" sz="2400" dirty="0" smtClean="0"/>
                  <a:t>Равнодействующая </a:t>
                </a:r>
                <a:r>
                  <a:rPr lang="ru-RU" sz="2400" dirty="0"/>
                  <a:t>сила (результирующая) </a:t>
                </a:r>
                <a:r>
                  <a:rPr lang="ru-RU" sz="2400" dirty="0" smtClean="0"/>
                  <a:t>обозначается</a:t>
                </a:r>
              </a:p>
              <a:p>
                <a:endParaRPr lang="ru-RU" sz="2400" dirty="0"/>
              </a:p>
              <a:p>
                <a:r>
                  <a:rPr lang="ru-RU" sz="2400" dirty="0"/>
                  <a:t>Равнодействующую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sz="2400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ru-RU" sz="2400" i="1" dirty="0">
                            <a:latin typeface="Cambria Math"/>
                          </a:rPr>
                          <m:t>𝐹</m:t>
                        </m:r>
                      </m:e>
                    </m:acc>
                    <m:r>
                      <a:rPr lang="ru-RU" sz="2400" i="1" dirty="0" smtClean="0">
                        <a:latin typeface="Cambria Math"/>
                      </a:rPr>
                      <m:t>р</m:t>
                    </m:r>
                  </m:oMath>
                </a14:m>
                <a:r>
                  <a:rPr lang="ru-RU" sz="2400" dirty="0"/>
                  <a:t> двух сил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ru-RU" sz="2400" i="1" dirty="0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ru-RU" sz="2400" i="1" dirty="0">
                                <a:latin typeface="Cambria Math"/>
                              </a:rPr>
                              <m:t>𝐹</m:t>
                            </m:r>
                          </m:e>
                        </m:acc>
                      </m:e>
                      <m:sub>
                        <m:r>
                          <a:rPr lang="ru-RU" sz="2400" i="1" dirty="0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ru-RU" sz="2400" dirty="0"/>
                  <a:t> 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ru-RU" sz="2400" i="1" dirty="0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ru-RU" sz="2400" i="1" dirty="0">
                                <a:latin typeface="Cambria Math"/>
                              </a:rPr>
                              <m:t>𝐹</m:t>
                            </m:r>
                          </m:e>
                        </m:acc>
                      </m:e>
                      <m:sub>
                        <m:r>
                          <a:rPr lang="ru-RU" sz="2400" i="1" dirty="0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sz="2400" dirty="0"/>
                  <a:t>, приложенных к одной точке тела, можно найти по правилу сложения векторов (правилу параллелограмма): </a:t>
                </a:r>
              </a:p>
            </p:txBody>
          </p:sp>
        </mc:Choice>
        <mc:Fallback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404664"/>
                <a:ext cx="8496944" cy="4199739"/>
              </a:xfrm>
              <a:prstGeom prst="rect">
                <a:avLst/>
              </a:prstGeom>
              <a:blipFill>
                <a:blip r:embed="rId2"/>
                <a:stretch>
                  <a:fillRect l="-1076" t="-1161" r="-430" b="-232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Прямоугольник 2"/>
          <p:cNvSpPr/>
          <p:nvPr/>
        </p:nvSpPr>
        <p:spPr>
          <a:xfrm>
            <a:off x="395536" y="1608393"/>
            <a:ext cx="8496944" cy="93610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8244408" y="2707685"/>
            <a:ext cx="648072" cy="5040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220072" y="4477905"/>
            <a:ext cx="3672408" cy="221463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dirty="0" smtClean="0"/>
              <a:t>Рисунок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6998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" name="Прямоугольник 7"/>
              <p:cNvSpPr/>
              <p:nvPr/>
            </p:nvSpPr>
            <p:spPr>
              <a:xfrm>
                <a:off x="251520" y="356526"/>
                <a:ext cx="8415877" cy="3640292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ru-RU" sz="2800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Если на тело действу</a:t>
                </a:r>
                <a:r>
                  <a:rPr lang="ru-RU" sz="280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ю</a:t>
                </a:r>
                <a:r>
                  <a:rPr lang="ru-RU" sz="2800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т две силы, вдоль одной прямой, направленные в одну сторону, то равнодействующая сила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sz="2800" i="1" dirty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/>
                              </a:rPr>
                            </m:ctrlPr>
                          </m:accPr>
                          <m:e>
                            <m:r>
                              <a:rPr lang="en-US" sz="2800" i="1" dirty="0">
                                <a:solidFill>
                                  <a:prstClr val="black"/>
                                </a:solidFill>
                                <a:latin typeface="Cambria Math"/>
                                <a:ea typeface="Calibri"/>
                                <a:cs typeface="Times New Roman"/>
                              </a:rPr>
                              <m:t>𝐹</m:t>
                            </m:r>
                          </m:e>
                        </m:acc>
                      </m:e>
                      <m:sub>
                        <m:r>
                          <a:rPr lang="ru-RU" sz="2800" b="0" i="1" dirty="0" smtClean="0">
                            <a:solidFill>
                              <a:prstClr val="black"/>
                            </a:solidFill>
                            <a:latin typeface="Cambria Math"/>
                            <a:cs typeface="Times New Roman"/>
                          </a:rPr>
                          <m:t>р</m:t>
                        </m:r>
                      </m:sub>
                    </m:sSub>
                    <m:r>
                      <a:rPr lang="en-US" sz="2800" i="1" dirty="0">
                        <a:solidFill>
                          <a:prstClr val="black"/>
                        </a:solidFill>
                        <a:latin typeface="Cambria Math"/>
                        <a:ea typeface="Calibri"/>
                        <a:cs typeface="Times New Roman"/>
                      </a:rPr>
                      <m:t> </m:t>
                    </m:r>
                  </m:oMath>
                </a14:m>
                <a:r>
                  <a:rPr lang="ru-RU" sz="2800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направлена: </a:t>
                </a:r>
              </a:p>
              <a:p>
                <a:endParaRPr lang="ru-RU" sz="2800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endParaRPr>
              </a:p>
              <a:p>
                <a:endParaRPr lang="ru-RU" sz="28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  <a:p>
                <a:endParaRPr lang="ru-RU" sz="28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  <a:p>
                <a:r>
                  <a:rPr lang="ru-RU" sz="2800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а её модуль равен: </a:t>
                </a:r>
              </a:p>
              <a:p>
                <a:endParaRPr lang="ru-RU" sz="28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356526"/>
                <a:ext cx="8415877" cy="3640292"/>
              </a:xfrm>
              <a:prstGeom prst="rect">
                <a:avLst/>
              </a:prstGeom>
              <a:blipFill>
                <a:blip r:embed="rId2"/>
                <a:stretch>
                  <a:fillRect l="-1448" t="-1672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Прямоугольник 1"/>
          <p:cNvSpPr/>
          <p:nvPr/>
        </p:nvSpPr>
        <p:spPr>
          <a:xfrm>
            <a:off x="374401" y="1986196"/>
            <a:ext cx="2880320" cy="4320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93955" y="3672782"/>
            <a:ext cx="8280920" cy="64807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687150" y="4956122"/>
            <a:ext cx="5544616" cy="15567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dirty="0" smtClean="0"/>
              <a:t>Рисунок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77111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" name="Прямоугольник 9"/>
              <p:cNvSpPr/>
              <p:nvPr/>
            </p:nvSpPr>
            <p:spPr>
              <a:xfrm>
                <a:off x="395535" y="343620"/>
                <a:ext cx="8415877" cy="3209405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ru-RU" sz="2800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Если на тело действу</a:t>
                </a:r>
                <a:r>
                  <a:rPr lang="ru-RU" sz="280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ю</a:t>
                </a:r>
                <a:r>
                  <a:rPr lang="ru-RU" sz="2800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т две силы, вдоль одной прямой, направленные в разные стороны, то равнодействующая сила</a:t>
                </a:r>
                <a:r>
                  <a:rPr lang="en-US" sz="2800" dirty="0">
                    <a:solidFill>
                      <a:prstClr val="black"/>
                    </a:solidFill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sz="28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/>
                              </a:rPr>
                            </m:ctrlPr>
                          </m:accPr>
                          <m:e>
                            <m:r>
                              <a:rPr lang="en-US" sz="2800" i="1" dirty="0">
                                <a:solidFill>
                                  <a:prstClr val="black"/>
                                </a:solidFill>
                                <a:latin typeface="Cambria Math"/>
                                <a:ea typeface="Calibri"/>
                                <a:cs typeface="Times New Roman"/>
                              </a:rPr>
                              <m:t>𝐹</m:t>
                            </m:r>
                          </m:e>
                        </m:acc>
                      </m:e>
                      <m:sub>
                        <m:r>
                          <a:rPr lang="ru-RU" sz="2800" i="1" dirty="0">
                            <a:solidFill>
                              <a:prstClr val="black"/>
                            </a:solidFill>
                            <a:latin typeface="Cambria Math"/>
                            <a:cs typeface="Times New Roman"/>
                          </a:rPr>
                          <m:t>р</m:t>
                        </m:r>
                      </m:sub>
                    </m:sSub>
                  </m:oMath>
                </a14:m>
                <a:r>
                  <a:rPr lang="ru-RU" sz="2800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 направлена: </a:t>
                </a:r>
              </a:p>
              <a:p>
                <a:endParaRPr lang="ru-RU" sz="28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  <a:p>
                <a:endParaRPr lang="ru-RU" sz="28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  <a:p>
                <a:endParaRPr lang="ru-RU" sz="28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  <a:p>
                <a:r>
                  <a:rPr lang="ru-RU" sz="2800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а её модуль равен: </a:t>
                </a:r>
              </a:p>
            </p:txBody>
          </p:sp>
        </mc:Choice>
        <mc:Fallback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5" y="343620"/>
                <a:ext cx="8415877" cy="3209405"/>
              </a:xfrm>
              <a:prstGeom prst="rect">
                <a:avLst/>
              </a:prstGeom>
              <a:blipFill>
                <a:blip r:embed="rId2"/>
                <a:stretch>
                  <a:fillRect l="-1522" t="-1898" b="-417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Прямоугольник 2"/>
          <p:cNvSpPr/>
          <p:nvPr/>
        </p:nvSpPr>
        <p:spPr>
          <a:xfrm>
            <a:off x="395536" y="1963627"/>
            <a:ext cx="4824536" cy="5040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3623010"/>
            <a:ext cx="8136904" cy="9539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763688" y="5173032"/>
            <a:ext cx="5400600" cy="14401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dirty="0" smtClean="0"/>
              <a:t>Рисунок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28516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548680"/>
            <a:ext cx="828092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Основная задача динамики (механики) состоит: </a:t>
            </a:r>
          </a:p>
          <a:p>
            <a:endParaRPr lang="ru-RU" sz="2800" dirty="0" smtClean="0"/>
          </a:p>
          <a:p>
            <a:endParaRPr lang="ru-RU" sz="2800" dirty="0"/>
          </a:p>
          <a:p>
            <a:endParaRPr lang="ru-RU" sz="2800" dirty="0" smtClean="0"/>
          </a:p>
          <a:p>
            <a:endParaRPr lang="ru-RU" sz="2800" dirty="0"/>
          </a:p>
          <a:p>
            <a:endParaRPr lang="ru-RU" sz="2800" dirty="0"/>
          </a:p>
          <a:p>
            <a:r>
              <a:rPr lang="ru-RU" sz="2800" dirty="0"/>
              <a:t>Движения любых материальных тел (кроме микрочастиц), движущихся со скоростями, намного меньшими скорости света, изучаются: </a:t>
            </a:r>
          </a:p>
          <a:p>
            <a:endParaRPr lang="ru-RU" sz="2800" dirty="0" smtClean="0"/>
          </a:p>
          <a:p>
            <a:endParaRPr lang="ru-RU" sz="2800" dirty="0"/>
          </a:p>
          <a:p>
            <a:r>
              <a:rPr lang="ru-RU" sz="2800" dirty="0"/>
              <a:t>Классическая динамика базируется на трех основных законах, называемых законами Ньютона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00688" y="1196752"/>
            <a:ext cx="7848872" cy="17281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26814" y="4725144"/>
            <a:ext cx="4896544" cy="4320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0207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3244334"/>
            <a:ext cx="83529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5400" dirty="0">
                <a:solidFill>
                  <a:prstClr val="black"/>
                </a:solidFill>
              </a:rPr>
              <a:t>2. </a:t>
            </a:r>
            <a:r>
              <a:rPr lang="ru-RU" sz="5400" dirty="0"/>
              <a:t>Законы динамики Ньютона</a:t>
            </a:r>
            <a:endParaRPr lang="ru-RU" sz="5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795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563</TotalTime>
  <Words>742</Words>
  <Application>Microsoft Office PowerPoint</Application>
  <PresentationFormat>Экран (4:3)</PresentationFormat>
  <Paragraphs>206</Paragraphs>
  <Slides>35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4" baseType="lpstr">
      <vt:lpstr>Arial</vt:lpstr>
      <vt:lpstr>Arial Unicode MS</vt:lpstr>
      <vt:lpstr>Calibri</vt:lpstr>
      <vt:lpstr>Cambria</vt:lpstr>
      <vt:lpstr>Cambria Math</vt:lpstr>
      <vt:lpstr>Felix Titling</vt:lpstr>
      <vt:lpstr>Times New Roman</vt:lpstr>
      <vt:lpstr>Trebuchet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Евгений</dc:creator>
  <cp:lastModifiedBy>user</cp:lastModifiedBy>
  <cp:revision>69</cp:revision>
  <dcterms:created xsi:type="dcterms:W3CDTF">2014-02-05T15:53:58Z</dcterms:created>
  <dcterms:modified xsi:type="dcterms:W3CDTF">2020-03-20T08:42:10Z</dcterms:modified>
</cp:coreProperties>
</file>