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8" r:id="rId3"/>
    <p:sldMasterId id="2147483738" r:id="rId4"/>
    <p:sldMasterId id="2147483775" r:id="rId5"/>
  </p:sldMasterIdLst>
  <p:notesMasterIdLst>
    <p:notesMasterId r:id="rId34"/>
  </p:notesMasterIdLst>
  <p:sldIdLst>
    <p:sldId id="256" r:id="rId6"/>
    <p:sldId id="258" r:id="rId7"/>
    <p:sldId id="257" r:id="rId8"/>
    <p:sldId id="294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2" r:id="rId18"/>
    <p:sldId id="273" r:id="rId19"/>
    <p:sldId id="293" r:id="rId20"/>
    <p:sldId id="274" r:id="rId21"/>
    <p:sldId id="291" r:id="rId22"/>
    <p:sldId id="292" r:id="rId23"/>
    <p:sldId id="275" r:id="rId24"/>
    <p:sldId id="276" r:id="rId25"/>
    <p:sldId id="277" r:id="rId26"/>
    <p:sldId id="295" r:id="rId27"/>
    <p:sldId id="296" r:id="rId28"/>
    <p:sldId id="297" r:id="rId29"/>
    <p:sldId id="283" r:id="rId30"/>
    <p:sldId id="284" r:id="rId31"/>
    <p:sldId id="289" r:id="rId32"/>
    <p:sldId id="2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109" d="100"/>
          <a:sy n="109" d="100"/>
        </p:scale>
        <p:origin x="103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418CF-A4D6-4DF8-9BD0-79DD4C55FA7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7C793-6AC5-41DD-A6FC-63DF97C12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465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3D1A39-0017-4BB9-A44C-7853AE281577}" type="slidenum">
              <a:rPr lang="en-US">
                <a:solidFill>
                  <a:srgbClr val="000000"/>
                </a:solidFill>
              </a:rPr>
              <a:pPr eaLnBrk="1" hangingPunct="1"/>
              <a:t>5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3D1A39-0017-4BB9-A44C-7853AE281577}" type="slidenum">
              <a:rPr lang="en-US">
                <a:solidFill>
                  <a:srgbClr val="000000"/>
                </a:solidFill>
              </a:rPr>
              <a:pPr eaLnBrk="1" hangingPunct="1"/>
              <a:t>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CD7A96-AFD1-4CE0-973D-117A1A7B61D6}" type="slidenum">
              <a:rPr lang="en-US">
                <a:solidFill>
                  <a:srgbClr val="000000"/>
                </a:solidFill>
              </a:rPr>
              <a:pPr eaLnBrk="1" hangingPunct="1"/>
              <a:t>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3B9798-97C8-4A7D-B59D-F460372F9625}" type="slidenum">
              <a:rPr lang="en-US">
                <a:solidFill>
                  <a:srgbClr val="000000"/>
                </a:solidFill>
              </a:rPr>
              <a:pPr eaLnBrk="1" hangingPunct="1"/>
              <a:t>10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3B9798-97C8-4A7D-B59D-F460372F9625}" type="slidenum">
              <a:rPr lang="en-US">
                <a:solidFill>
                  <a:srgbClr val="000000"/>
                </a:solidFill>
              </a:rPr>
              <a:pPr eaLnBrk="1" hangingPunct="1"/>
              <a:t>13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3B9798-97C8-4A7D-B59D-F460372F9625}" type="slidenum">
              <a:rPr lang="en-US">
                <a:solidFill>
                  <a:srgbClr val="000000"/>
                </a:solidFill>
              </a:rPr>
              <a:pPr eaLnBrk="1" hangingPunct="1"/>
              <a:t>21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5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03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952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006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610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17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28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381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53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2187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E3AF-2F93-4255-BCDC-4861A8072A1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B624-783D-4930-B492-462C098DA9F0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67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F0949-1D7A-4AFA-BC73-C27772E56286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78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A94695-18AB-4C2E-98CA-1AAA805D4B93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54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79763-78D2-4D52-8B3F-1F98F8831758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94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37CC43-B63B-4259-BB87-339D8224A3F1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02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BADF3B-258C-49E9-A8A2-C480DC8E50E2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188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D0ACA-EC58-402E-8C53-C7070C5319A7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27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6BC6-33B3-471D-8D26-9A75E98A0C44}" type="slidenum">
              <a:rPr lang="ru-RU" alt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771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6BC6-33B3-471D-8D26-9A75E98A0C44}" type="slidenum">
              <a:rPr lang="ru-RU" alt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012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6A953-75F4-4560-A5B3-EF8275CA23F4}" type="slidenum">
              <a:rPr 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96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26BC6-33B3-471D-8D26-9A75E98A0C44}" type="slidenum">
              <a:rPr lang="ru-RU" altLang="en-US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059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93C9C-80EF-4CD4-A826-35ADAE136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36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7A54769D-8195-4158-B4AB-C81353CCA156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5539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63EA53-E559-4349-AB6A-B8EC250E919D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181827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E9D61917-AD1D-476D-900E-E3BB4C1F6DB0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07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888EC-A8A5-41CC-B1B9-A41586A6AAA2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399790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7419C-398C-4AA6-8CF9-10F93F44F24A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554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60D7E0-6CE2-48B0-9EFD-5C610BE17D82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901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81F59-F99B-4A54-9274-8E46F9C03570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644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908D2-A8B9-4DE4-B618-F8912CE5E168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248456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E817F4-05EA-42B0-BBA6-4D24FDA3E2B2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885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42E86E-4F66-415A-9BF9-9B0C9C151192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1523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A976F-12F7-494B-A0DC-18BEDFC97BFB}" type="slidenum">
              <a:rPr lang="ru-RU" altLang="en-US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5964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CA35E-2F19-4699-ADF9-392521152826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125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A8FD2-B603-468C-B9F6-FF56927E55D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429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9E893-90FA-42E5-B778-C48E66586C99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2074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2EEEA-6722-4FDF-82D7-8F3231256AD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1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77838-58B8-48BD-9230-34E5F414264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346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036B4-D589-434D-80A2-F441DC4E956F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4057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38670-3FDF-4AAA-82B0-A263B5C1628F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6074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26BC6-33B3-471D-8D26-9A75E98A0C44}" type="slidenum">
              <a:rPr lang="ru-RU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238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26BC6-33B3-471D-8D26-9A75E98A0C44}" type="slidenum">
              <a:rPr lang="ru-RU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5366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26681-2EC9-495E-915D-4CFB0094651C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850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26BC6-33B3-471D-8D26-9A75E98A0C44}" type="slidenum">
              <a:rPr lang="ru-RU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0110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4E031-3478-46E6-AB42-E96CE44E55AE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55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32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974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813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C26BC6-33B3-471D-8D26-9A75E98A0C44}" type="slidenum">
              <a:rPr lang="ru-RU" altLang="en-US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en-US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46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5D5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46464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BD1553-8A45-423D-9C8E-C8ED3FB2587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42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Relationship Id="rId9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021971"/>
              </p:ext>
            </p:extLst>
          </p:nvPr>
        </p:nvGraphicFramePr>
        <p:xfrm>
          <a:off x="287524" y="1916832"/>
          <a:ext cx="8496944" cy="46215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4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  <a:latin typeface="+mn-lt"/>
                        </a:rPr>
                        <a:t>Раздел 1 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Механика</a:t>
                      </a:r>
                      <a:endParaRPr lang="ru-RU" sz="40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  <a:latin typeface="+mn-lt"/>
                        </a:rPr>
                        <a:t>Раздел 2 </a:t>
                      </a:r>
                      <a:r>
                        <a:rPr lang="ru-RU" sz="4000" dirty="0" smtClean="0">
                          <a:effectLst/>
                          <a:latin typeface="+mn-lt"/>
                          <a:ea typeface="Times New Roman"/>
                        </a:rPr>
                        <a:t>Тепловые явления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u="sng" dirty="0" smtClean="0">
                          <a:effectLst/>
                          <a:latin typeface="+mn-lt"/>
                        </a:rPr>
                        <a:t>Раздел 3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4000" dirty="0" smtClean="0">
                          <a:effectLst/>
                          <a:latin typeface="+mn-lt"/>
                          <a:ea typeface="Times New Roman"/>
                        </a:rPr>
                        <a:t>Электромагнитные явления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u="sng" dirty="0" smtClean="0">
                          <a:effectLst/>
                          <a:latin typeface="+mn-lt"/>
                        </a:rPr>
                        <a:t>Раздел 4</a:t>
                      </a:r>
                      <a:r>
                        <a:rPr lang="ru-RU" sz="40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4000" dirty="0" smtClean="0">
                          <a:effectLst/>
                          <a:latin typeface="+mn-lt"/>
                          <a:ea typeface="Times New Roman"/>
                        </a:rPr>
                        <a:t>Строение атома и квантовая физика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5516" y="260648"/>
            <a:ext cx="856895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prstClr val="black"/>
                </a:solidFill>
              </a:rPr>
              <a:t>Разделы курса физики</a:t>
            </a: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74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395536" y="692696"/>
            <a:ext cx="8496944" cy="5616624"/>
          </a:xfrm>
          <a:effectLst>
            <a:outerShdw dist="35921" dir="2700000" algn="ctr" rotWithShape="0">
              <a:srgbClr val="FFFFFF"/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latin typeface="+mn-lt"/>
              </a:rPr>
              <a:t>2. </a:t>
            </a:r>
            <a:r>
              <a:rPr lang="en-US" sz="5400" b="1" dirty="0" smtClean="0">
                <a:latin typeface="+mn-lt"/>
              </a:rPr>
              <a:t/>
            </a:r>
            <a:br>
              <a:rPr lang="en-US" sz="5400" b="1" dirty="0" smtClean="0">
                <a:latin typeface="+mn-lt"/>
              </a:rPr>
            </a:br>
            <a:r>
              <a:rPr lang="ru-RU" sz="5400" b="1" dirty="0" smtClean="0">
                <a:latin typeface="+mn-lt"/>
              </a:rPr>
              <a:t>Относительность механического движения.</a:t>
            </a:r>
            <a:r>
              <a:rPr lang="en-US" sz="5400" b="1" dirty="0" smtClean="0">
                <a:latin typeface="+mn-lt"/>
              </a:rPr>
              <a:t> </a:t>
            </a:r>
            <a:r>
              <a:rPr lang="ru-RU" sz="5400" b="1" dirty="0" smtClean="0">
                <a:latin typeface="+mn-lt"/>
              </a:rPr>
              <a:t/>
            </a:r>
            <a:br>
              <a:rPr lang="ru-RU" sz="5400" b="1" dirty="0" smtClean="0">
                <a:latin typeface="+mn-lt"/>
              </a:rPr>
            </a:br>
            <a:r>
              <a:rPr lang="ru-RU" sz="5400" b="1" dirty="0" smtClean="0">
                <a:latin typeface="+mn-lt"/>
              </a:rPr>
              <a:t>Системы отсчёта</a:t>
            </a:r>
            <a:endParaRPr lang="en-US" sz="5400" b="1" dirty="0" smtClean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619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970" y="72009"/>
            <a:ext cx="8568952" cy="1844823"/>
          </a:xfrm>
        </p:spPr>
        <p:txBody>
          <a:bodyPr/>
          <a:lstStyle/>
          <a:p>
            <a:r>
              <a:rPr lang="ru-RU" sz="2800" dirty="0" smtClean="0">
                <a:latin typeface="+mn-lt"/>
              </a:rPr>
              <a:t>Механическое движение </a:t>
            </a:r>
            <a:r>
              <a:rPr lang="ru-RU" sz="2800" i="1" dirty="0" smtClean="0">
                <a:solidFill>
                  <a:srgbClr val="FF0000"/>
                </a:solidFill>
                <a:latin typeface="+mn-lt"/>
              </a:rPr>
              <a:t>относительно</a:t>
            </a:r>
            <a:r>
              <a:rPr lang="ru-RU" sz="2800" dirty="0" smtClean="0">
                <a:latin typeface="+mn-lt"/>
              </a:rPr>
              <a:t>, выражение «тело движется» лишено всякого смысла, пока не определено, относительно чего рассматривается движение</a:t>
            </a:r>
            <a:endParaRPr lang="ru-RU" sz="2800" dirty="0">
              <a:latin typeface="+mn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7016" y="1916832"/>
            <a:ext cx="8856984" cy="102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ctr"/>
            <a:r>
              <a:rPr lang="ru-RU" sz="2800" dirty="0" smtClean="0">
                <a:solidFill>
                  <a:srgbClr val="000000"/>
                </a:solidFill>
                <a:latin typeface="+mn-lt"/>
              </a:rPr>
              <a:t>Для определения положения материальной точки в любой момент времени следует выбрать:</a:t>
            </a:r>
            <a:endParaRPr lang="ru-RU" sz="2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5" name="Picture 3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7628" y="3033777"/>
            <a:ext cx="2024062" cy="2025650"/>
          </a:xfrm>
          <a:prstGeom prst="rect">
            <a:avLst/>
          </a:prstGeom>
          <a:noFill/>
        </p:spPr>
      </p:pic>
      <p:pic>
        <p:nvPicPr>
          <p:cNvPr id="6" name="Picture 4" descr="LB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90" y="2942575"/>
            <a:ext cx="2146300" cy="2146300"/>
          </a:xfrm>
          <a:prstGeom prst="rect">
            <a:avLst/>
          </a:prstGeom>
          <a:noFill/>
        </p:spPr>
      </p:pic>
      <p:pic>
        <p:nvPicPr>
          <p:cNvPr id="7" name="Picture 7" descr="YG_circle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2040" y="2966387"/>
            <a:ext cx="2182813" cy="2182813"/>
          </a:xfrm>
          <a:prstGeom prst="rect">
            <a:avLst/>
          </a:prstGeom>
          <a:noFill/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gray">
          <a:xfrm>
            <a:off x="1003315" y="3576841"/>
            <a:ext cx="160337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kern="0" dirty="0" smtClean="0">
                <a:solidFill>
                  <a:sysClr val="windowText" lastClr="000000"/>
                </a:solidFill>
              </a:rPr>
              <a:t>Тело отсчета</a:t>
            </a:r>
            <a:endParaRPr 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gray">
          <a:xfrm>
            <a:off x="3639194" y="3479144"/>
            <a:ext cx="189389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400" b="1" kern="0" dirty="0" smtClean="0">
                <a:solidFill>
                  <a:sysClr val="windowText" lastClr="000000"/>
                </a:solidFill>
              </a:rPr>
              <a:t>Система координат</a:t>
            </a:r>
            <a:endParaRPr 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gray">
          <a:xfrm>
            <a:off x="6496065" y="3801000"/>
            <a:ext cx="160337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kern="0" dirty="0" smtClean="0">
                <a:solidFill>
                  <a:sysClr val="windowText" lastClr="000000"/>
                </a:solidFill>
              </a:rPr>
              <a:t>Часы </a:t>
            </a:r>
            <a:endParaRPr 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Плюс 10"/>
          <p:cNvSpPr/>
          <p:nvPr/>
        </p:nvSpPr>
        <p:spPr>
          <a:xfrm>
            <a:off x="2868616" y="3663962"/>
            <a:ext cx="684884" cy="684884"/>
          </a:xfrm>
          <a:prstGeom prst="mathPlus">
            <a:avLst/>
          </a:prstGeom>
          <a:solidFill>
            <a:srgbClr val="808080">
              <a:lumMod val="60000"/>
              <a:lumOff val="40000"/>
            </a:srgbClr>
          </a:solidFill>
          <a:ln w="25400" cap="flat" cmpd="sng" algn="ctr">
            <a:solidFill>
              <a:srgbClr val="808080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rgbClr val="FEE9DE"/>
              </a:solidFill>
            </a:endParaRPr>
          </a:p>
        </p:txBody>
      </p:sp>
      <p:sp>
        <p:nvSpPr>
          <p:cNvPr id="12" name="Плюс 11"/>
          <p:cNvSpPr/>
          <p:nvPr/>
        </p:nvSpPr>
        <p:spPr>
          <a:xfrm>
            <a:off x="5654698" y="3693458"/>
            <a:ext cx="684884" cy="684884"/>
          </a:xfrm>
          <a:prstGeom prst="mathPlus">
            <a:avLst/>
          </a:prstGeom>
          <a:solidFill>
            <a:srgbClr val="808080">
              <a:lumMod val="60000"/>
              <a:lumOff val="40000"/>
            </a:srgbClr>
          </a:solidFill>
          <a:ln w="25400" cap="flat" cmpd="sng" algn="ctr">
            <a:solidFill>
              <a:srgbClr val="808080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rgbClr val="FEE9D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954" y="5719108"/>
            <a:ext cx="8712968" cy="95410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ln w="10541" cmpd="sng">
                  <a:noFill/>
                  <a:prstDash val="solid"/>
                </a:ln>
                <a:solidFill>
                  <a:srgbClr val="000000"/>
                </a:solidFill>
              </a:rPr>
              <a:t>тело</a:t>
            </a:r>
            <a:r>
              <a:rPr lang="ru-RU" sz="2800" dirty="0" smtClean="0">
                <a:ln w="10541" cmpd="sng">
                  <a:noFill/>
                  <a:prstDash val="solid"/>
                </a:ln>
                <a:solidFill>
                  <a:srgbClr val="000000"/>
                </a:solidFill>
              </a:rPr>
              <a:t>, относительно которого определяется положение других (движущихся) тел</a:t>
            </a:r>
            <a:endParaRPr lang="ru-RU" sz="2800" dirty="0">
              <a:ln w="10541" cmpd="sng">
                <a:noFill/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3017" y="5142381"/>
            <a:ext cx="326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n w="9000" cmpd="sng">
                  <a:noFill/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Тело отсчёта </a:t>
            </a:r>
            <a:r>
              <a:rPr lang="ru-RU" sz="2800" b="1" dirty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- </a:t>
            </a:r>
            <a:r>
              <a:rPr lang="ru-RU" sz="2800" dirty="0">
                <a:ln w="10541" cmpd="sng">
                  <a:noFill/>
                  <a:prstDash val="solid"/>
                </a:ln>
                <a:solidFill>
                  <a:srgbClr val="000000"/>
                </a:solidFill>
              </a:rPr>
              <a:t>это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3988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494940" y="64759"/>
            <a:ext cx="60890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kern="0" dirty="0" smtClean="0">
                <a:solidFill>
                  <a:srgbClr val="000066"/>
                </a:solidFill>
              </a:rPr>
              <a:t>Системы координат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690" y="5028911"/>
            <a:ext cx="842493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3200" kern="0" dirty="0">
              <a:solidFill>
                <a:srgbClr val="000000"/>
              </a:solidFill>
              <a:latin typeface="Arial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100" b="1" kern="0" dirty="0" smtClean="0">
                <a:solidFill>
                  <a:srgbClr val="10059F"/>
                </a:solidFill>
                <a:latin typeface="Arial"/>
              </a:rPr>
              <a:t>      </a:t>
            </a:r>
            <a:endParaRPr lang="ru-RU" sz="3200" b="1" kern="0" dirty="0">
              <a:solidFill>
                <a:srgbClr val="000000"/>
              </a:solidFill>
              <a:latin typeface="Cambria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872478" y="1124744"/>
            <a:ext cx="2888707" cy="810577"/>
            <a:chOff x="5872478" y="1124744"/>
            <a:chExt cx="2888707" cy="810577"/>
          </a:xfrm>
        </p:grpSpPr>
        <p:grpSp>
          <p:nvGrpSpPr>
            <p:cNvPr id="18" name="Group 66"/>
            <p:cNvGrpSpPr>
              <a:grpSpLocks/>
            </p:cNvGrpSpPr>
            <p:nvPr/>
          </p:nvGrpSpPr>
          <p:grpSpPr bwMode="auto">
            <a:xfrm>
              <a:off x="5872478" y="1346752"/>
              <a:ext cx="2888707" cy="523234"/>
              <a:chOff x="2539" y="1098"/>
              <a:chExt cx="1820" cy="563"/>
            </a:xfrm>
          </p:grpSpPr>
          <p:grpSp>
            <p:nvGrpSpPr>
              <p:cNvPr id="19" name="Group 20"/>
              <p:cNvGrpSpPr>
                <a:grpSpLocks/>
              </p:cNvGrpSpPr>
              <p:nvPr/>
            </p:nvGrpSpPr>
            <p:grpSpPr bwMode="auto">
              <a:xfrm>
                <a:off x="2539" y="1525"/>
                <a:ext cx="1747" cy="136"/>
                <a:chOff x="2539" y="1525"/>
                <a:chExt cx="1747" cy="136"/>
              </a:xfrm>
            </p:grpSpPr>
            <p:sp>
              <p:nvSpPr>
                <p:cNvPr id="21" name="Line 4"/>
                <p:cNvSpPr>
                  <a:spLocks noChangeShapeType="1"/>
                </p:cNvSpPr>
                <p:nvPr/>
              </p:nvSpPr>
              <p:spPr bwMode="auto">
                <a:xfrm>
                  <a:off x="2539" y="1616"/>
                  <a:ext cx="174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9" name="Line 12"/>
                <p:cNvSpPr>
                  <a:spLocks noChangeShapeType="1"/>
                </p:cNvSpPr>
                <p:nvPr/>
              </p:nvSpPr>
              <p:spPr bwMode="auto">
                <a:xfrm>
                  <a:off x="2699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0" name="Line 13"/>
                <p:cNvSpPr>
                  <a:spLocks noChangeShapeType="1"/>
                </p:cNvSpPr>
                <p:nvPr/>
              </p:nvSpPr>
              <p:spPr bwMode="auto">
                <a:xfrm>
                  <a:off x="2880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" name="Line 14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2" name="Line 15"/>
                <p:cNvSpPr>
                  <a:spLocks noChangeShapeType="1"/>
                </p:cNvSpPr>
                <p:nvPr/>
              </p:nvSpPr>
              <p:spPr bwMode="auto">
                <a:xfrm>
                  <a:off x="3243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3" name="Line 16"/>
                <p:cNvSpPr>
                  <a:spLocks noChangeShapeType="1"/>
                </p:cNvSpPr>
                <p:nvPr/>
              </p:nvSpPr>
              <p:spPr bwMode="auto">
                <a:xfrm>
                  <a:off x="3424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4" name="Line 17"/>
                <p:cNvSpPr>
                  <a:spLocks noChangeShapeType="1"/>
                </p:cNvSpPr>
                <p:nvPr/>
              </p:nvSpPr>
              <p:spPr bwMode="auto">
                <a:xfrm>
                  <a:off x="3606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5" name="Line 18"/>
                <p:cNvSpPr>
                  <a:spLocks noChangeShapeType="1"/>
                </p:cNvSpPr>
                <p:nvPr/>
              </p:nvSpPr>
              <p:spPr bwMode="auto">
                <a:xfrm>
                  <a:off x="3787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6" name="Line 19"/>
                <p:cNvSpPr>
                  <a:spLocks noChangeShapeType="1"/>
                </p:cNvSpPr>
                <p:nvPr/>
              </p:nvSpPr>
              <p:spPr bwMode="auto">
                <a:xfrm>
                  <a:off x="3969" y="15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20" name="Text Box 60"/>
              <p:cNvSpPr txBox="1">
                <a:spLocks noChangeArrowheads="1"/>
              </p:cNvSpPr>
              <p:nvPr/>
            </p:nvSpPr>
            <p:spPr bwMode="auto">
              <a:xfrm>
                <a:off x="4042" y="1098"/>
                <a:ext cx="317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2800" b="1" kern="0" dirty="0" smtClean="0">
                    <a:solidFill>
                      <a:srgbClr val="000000"/>
                    </a:solidFill>
                    <a:latin typeface="Arial" charset="0"/>
                  </a:rPr>
                  <a:t>х</a:t>
                </a:r>
              </a:p>
            </p:txBody>
          </p:sp>
        </p:grpSp>
        <p:sp>
          <p:nvSpPr>
            <p:cNvPr id="37" name="Овал 36"/>
            <p:cNvSpPr/>
            <p:nvPr/>
          </p:nvSpPr>
          <p:spPr>
            <a:xfrm>
              <a:off x="6517926" y="1721007"/>
              <a:ext cx="214314" cy="214314"/>
            </a:xfrm>
            <a:prstGeom prst="ellipse">
              <a:avLst/>
            </a:prstGeom>
            <a:solidFill>
              <a:srgbClr val="5CB1FE"/>
            </a:solidFill>
            <a:ln w="25400" cap="flat" cmpd="sng" algn="ctr">
              <a:solidFill>
                <a:srgbClr val="5CB1FE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kern="0" smtClean="0">
                <a:solidFill>
                  <a:srgbClr val="FEE9DE"/>
                </a:solidFill>
                <a:latin typeface="Arial"/>
              </a:endParaRPr>
            </a:p>
          </p:txBody>
        </p:sp>
        <p:sp>
          <p:nvSpPr>
            <p:cNvPr id="38" name="Text Box 75"/>
            <p:cNvSpPr txBox="1">
              <a:spLocks noChangeArrowheads="1"/>
            </p:cNvSpPr>
            <p:nvPr/>
          </p:nvSpPr>
          <p:spPr bwMode="auto">
            <a:xfrm>
              <a:off x="6156176" y="1124744"/>
              <a:ext cx="100806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800" b="1" kern="0" dirty="0" smtClean="0">
                  <a:ln w="10541" cmpd="sng">
                    <a:solidFill>
                      <a:srgbClr val="5CB1FE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CB1FE">
                          <a:tint val="40000"/>
                          <a:satMod val="250000"/>
                        </a:srgbClr>
                      </a:gs>
                      <a:gs pos="9000">
                        <a:srgbClr val="5CB1FE">
                          <a:tint val="52000"/>
                          <a:satMod val="300000"/>
                        </a:srgbClr>
                      </a:gs>
                      <a:gs pos="50000">
                        <a:srgbClr val="5CB1FE">
                          <a:shade val="20000"/>
                          <a:satMod val="300000"/>
                        </a:srgbClr>
                      </a:gs>
                      <a:gs pos="79000">
                        <a:srgbClr val="5CB1FE">
                          <a:tint val="52000"/>
                          <a:satMod val="300000"/>
                        </a:srgbClr>
                      </a:gs>
                      <a:gs pos="100000">
                        <a:srgbClr val="5CB1FE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Arial" charset="0"/>
                </a:rPr>
                <a:t>А (</a:t>
              </a:r>
              <a:r>
                <a:rPr lang="ru-RU" sz="2800" b="1" kern="0" dirty="0" err="1" smtClean="0">
                  <a:ln w="10541" cmpd="sng">
                    <a:solidFill>
                      <a:srgbClr val="5CB1FE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CB1FE">
                          <a:tint val="40000"/>
                          <a:satMod val="250000"/>
                        </a:srgbClr>
                      </a:gs>
                      <a:gs pos="9000">
                        <a:srgbClr val="5CB1FE">
                          <a:tint val="52000"/>
                          <a:satMod val="300000"/>
                        </a:srgbClr>
                      </a:gs>
                      <a:gs pos="50000">
                        <a:srgbClr val="5CB1FE">
                          <a:shade val="20000"/>
                          <a:satMod val="300000"/>
                        </a:srgbClr>
                      </a:gs>
                      <a:gs pos="79000">
                        <a:srgbClr val="5CB1FE">
                          <a:tint val="52000"/>
                          <a:satMod val="300000"/>
                        </a:srgbClr>
                      </a:gs>
                      <a:gs pos="100000">
                        <a:srgbClr val="5CB1FE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Arial" charset="0"/>
                </a:rPr>
                <a:t>х</a:t>
              </a:r>
              <a:r>
                <a:rPr lang="ru-RU" sz="2800" b="1" kern="0" dirty="0" smtClean="0">
                  <a:ln w="10541" cmpd="sng">
                    <a:solidFill>
                      <a:srgbClr val="5CB1FE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CB1FE">
                          <a:tint val="40000"/>
                          <a:satMod val="250000"/>
                        </a:srgbClr>
                      </a:gs>
                      <a:gs pos="9000">
                        <a:srgbClr val="5CB1FE">
                          <a:tint val="52000"/>
                          <a:satMod val="300000"/>
                        </a:srgbClr>
                      </a:gs>
                      <a:gs pos="50000">
                        <a:srgbClr val="5CB1FE">
                          <a:shade val="20000"/>
                          <a:satMod val="300000"/>
                        </a:srgbClr>
                      </a:gs>
                      <a:gs pos="79000">
                        <a:srgbClr val="5CB1FE">
                          <a:tint val="52000"/>
                          <a:satMod val="300000"/>
                        </a:srgbClr>
                      </a:gs>
                      <a:gs pos="100000">
                        <a:srgbClr val="5CB1FE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Arial" charset="0"/>
                </a:rPr>
                <a:t>)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802460" y="2072120"/>
            <a:ext cx="3214688" cy="2432050"/>
            <a:chOff x="5802460" y="2072120"/>
            <a:chExt cx="3214688" cy="2432050"/>
          </a:xfrm>
        </p:grpSpPr>
        <p:grpSp>
          <p:nvGrpSpPr>
            <p:cNvPr id="39" name="Group 78"/>
            <p:cNvGrpSpPr>
              <a:grpSpLocks/>
            </p:cNvGrpSpPr>
            <p:nvPr/>
          </p:nvGrpSpPr>
          <p:grpSpPr bwMode="auto">
            <a:xfrm>
              <a:off x="5802460" y="2072120"/>
              <a:ext cx="3214688" cy="2432050"/>
              <a:chOff x="2472" y="1679"/>
              <a:chExt cx="2025" cy="1532"/>
            </a:xfrm>
          </p:grpSpPr>
          <p:grpSp>
            <p:nvGrpSpPr>
              <p:cNvPr id="40" name="Group 69"/>
              <p:cNvGrpSpPr>
                <a:grpSpLocks/>
              </p:cNvGrpSpPr>
              <p:nvPr/>
            </p:nvGrpSpPr>
            <p:grpSpPr bwMode="auto">
              <a:xfrm>
                <a:off x="2472" y="1679"/>
                <a:ext cx="1761" cy="1532"/>
                <a:chOff x="2472" y="1679"/>
                <a:chExt cx="1761" cy="1532"/>
              </a:xfrm>
            </p:grpSpPr>
            <p:grpSp>
              <p:nvGrpSpPr>
                <p:cNvPr id="42" name="Group 55"/>
                <p:cNvGrpSpPr>
                  <a:grpSpLocks/>
                </p:cNvGrpSpPr>
                <p:nvPr/>
              </p:nvGrpSpPr>
              <p:grpSpPr bwMode="auto">
                <a:xfrm>
                  <a:off x="2472" y="1890"/>
                  <a:ext cx="1452" cy="1321"/>
                  <a:chOff x="2381" y="1117"/>
                  <a:chExt cx="2994" cy="2994"/>
                </a:xfrm>
              </p:grpSpPr>
              <p:grpSp>
                <p:nvGrpSpPr>
                  <p:cNvPr id="45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381" y="2614"/>
                    <a:ext cx="2994" cy="136"/>
                    <a:chOff x="1292" y="1525"/>
                    <a:chExt cx="2994" cy="136"/>
                  </a:xfrm>
                </p:grpSpPr>
                <p:sp>
                  <p:nvSpPr>
                    <p:cNvPr id="63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92" y="1616"/>
                      <a:ext cx="299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4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83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5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10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6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91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7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73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8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54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9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36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0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17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1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9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2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0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3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1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4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43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5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24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6" name="Line 3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6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7" name="Line 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87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8" name="Line 3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9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6" name="Group 38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2268" y="2546"/>
                    <a:ext cx="2994" cy="136"/>
                    <a:chOff x="1292" y="1525"/>
                    <a:chExt cx="2994" cy="136"/>
                  </a:xfrm>
                </p:grpSpPr>
                <p:sp>
                  <p:nvSpPr>
                    <p:cNvPr id="47" name="Line 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92" y="1616"/>
                      <a:ext cx="299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48" name="Line 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83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49" name="Line 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10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0" name="Line 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91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1" name="Line 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73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2" name="Lin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54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3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36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4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17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5" name="Line 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99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6" name="Line 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0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7" name="Line 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1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8" name="Line 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43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59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24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0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06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1" name="Line 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87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62" name="Line 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9" y="1525"/>
                      <a:ext cx="0" cy="1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</p:grpSp>
            </p:grpSp>
            <p:sp>
              <p:nvSpPr>
                <p:cNvPr id="43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3734" y="2288"/>
                  <a:ext cx="49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ru-RU" sz="2800" b="1" kern="0" dirty="0" smtClean="0">
                      <a:solidFill>
                        <a:srgbClr val="000000"/>
                      </a:solidFill>
                      <a:latin typeface="Arial" charset="0"/>
                    </a:rPr>
                    <a:t>  х</a:t>
                  </a:r>
                </a:p>
              </p:txBody>
            </p:sp>
            <p:sp>
              <p:nvSpPr>
                <p:cNvPr id="44" name="Text Box 62"/>
                <p:cNvSpPr txBox="1">
                  <a:spLocks noChangeArrowheads="1"/>
                </p:cNvSpPr>
                <p:nvPr/>
              </p:nvSpPr>
              <p:spPr bwMode="auto">
                <a:xfrm>
                  <a:off x="3198" y="1679"/>
                  <a:ext cx="272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2800" b="1" kern="0" dirty="0" smtClean="0">
                      <a:solidFill>
                        <a:srgbClr val="000000"/>
                      </a:solidFill>
                      <a:latin typeface="Arial" charset="0"/>
                    </a:rPr>
                    <a:t>y</a:t>
                  </a:r>
                  <a:endParaRPr lang="ru-RU" sz="2800" b="1" kern="0" dirty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41" name="Text Box 77"/>
              <p:cNvSpPr txBox="1">
                <a:spLocks noChangeArrowheads="1"/>
              </p:cNvSpPr>
              <p:nvPr/>
            </p:nvSpPr>
            <p:spPr bwMode="auto">
              <a:xfrm>
                <a:off x="3597" y="1809"/>
                <a:ext cx="90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2800" b="1" kern="0" dirty="0" smtClean="0">
                    <a:ln w="10541" cmpd="sng">
                      <a:solidFill>
                        <a:srgbClr val="5CB1FE">
                          <a:shade val="88000"/>
                          <a:satMod val="110000"/>
                        </a:srgbClr>
                      </a:solidFill>
                      <a:prstDash val="solid"/>
                    </a:ln>
                    <a:gradFill>
                      <a:gsLst>
                        <a:gs pos="0">
                          <a:srgbClr val="5CB1FE">
                            <a:tint val="40000"/>
                            <a:satMod val="250000"/>
                          </a:srgbClr>
                        </a:gs>
                        <a:gs pos="9000">
                          <a:srgbClr val="5CB1FE">
                            <a:tint val="52000"/>
                            <a:satMod val="300000"/>
                          </a:srgbClr>
                        </a:gs>
                        <a:gs pos="50000">
                          <a:srgbClr val="5CB1FE">
                            <a:shade val="20000"/>
                            <a:satMod val="300000"/>
                          </a:srgbClr>
                        </a:gs>
                        <a:gs pos="79000">
                          <a:srgbClr val="5CB1FE">
                            <a:tint val="52000"/>
                            <a:satMod val="300000"/>
                          </a:srgbClr>
                        </a:gs>
                        <a:gs pos="100000">
                          <a:srgbClr val="5CB1FE">
                            <a:tint val="40000"/>
                            <a:satMod val="250000"/>
                          </a:srgbClr>
                        </a:gs>
                      </a:gsLst>
                      <a:lin ang="5400000"/>
                    </a:gradFill>
                    <a:latin typeface="Arial" charset="0"/>
                  </a:rPr>
                  <a:t>А (</a:t>
                </a:r>
                <a:r>
                  <a:rPr lang="en-US" sz="2800" b="1" kern="0" dirty="0" smtClean="0">
                    <a:ln w="10541" cmpd="sng">
                      <a:solidFill>
                        <a:srgbClr val="5CB1FE">
                          <a:shade val="88000"/>
                          <a:satMod val="110000"/>
                        </a:srgbClr>
                      </a:solidFill>
                      <a:prstDash val="solid"/>
                    </a:ln>
                    <a:gradFill>
                      <a:gsLst>
                        <a:gs pos="0">
                          <a:srgbClr val="5CB1FE">
                            <a:tint val="40000"/>
                            <a:satMod val="250000"/>
                          </a:srgbClr>
                        </a:gs>
                        <a:gs pos="9000">
                          <a:srgbClr val="5CB1FE">
                            <a:tint val="52000"/>
                            <a:satMod val="300000"/>
                          </a:srgbClr>
                        </a:gs>
                        <a:gs pos="50000">
                          <a:srgbClr val="5CB1FE">
                            <a:shade val="20000"/>
                            <a:satMod val="300000"/>
                          </a:srgbClr>
                        </a:gs>
                        <a:gs pos="79000">
                          <a:srgbClr val="5CB1FE">
                            <a:tint val="52000"/>
                            <a:satMod val="300000"/>
                          </a:srgbClr>
                        </a:gs>
                        <a:gs pos="100000">
                          <a:srgbClr val="5CB1FE">
                            <a:tint val="40000"/>
                            <a:satMod val="250000"/>
                          </a:srgbClr>
                        </a:gs>
                      </a:gsLst>
                      <a:lin ang="5400000"/>
                    </a:gradFill>
                    <a:latin typeface="Arial" charset="0"/>
                  </a:rPr>
                  <a:t>x, y)</a:t>
                </a:r>
                <a:endParaRPr lang="ru-RU" sz="2800" b="1" kern="0" dirty="0" smtClean="0">
                  <a:ln w="10541" cmpd="sng">
                    <a:solidFill>
                      <a:srgbClr val="5CB1FE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CB1FE">
                          <a:tint val="40000"/>
                          <a:satMod val="250000"/>
                        </a:srgbClr>
                      </a:gs>
                      <a:gs pos="9000">
                        <a:srgbClr val="5CB1FE">
                          <a:tint val="52000"/>
                          <a:satMod val="300000"/>
                        </a:srgbClr>
                      </a:gs>
                      <a:gs pos="50000">
                        <a:srgbClr val="5CB1FE">
                          <a:shade val="20000"/>
                          <a:satMod val="300000"/>
                        </a:srgbClr>
                      </a:gs>
                      <a:gs pos="79000">
                        <a:srgbClr val="5CB1FE">
                          <a:tint val="52000"/>
                          <a:satMod val="300000"/>
                        </a:srgbClr>
                      </a:gs>
                      <a:gs pos="100000">
                        <a:srgbClr val="5CB1FE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Arial" charset="0"/>
                </a:endParaRPr>
              </a:p>
            </p:txBody>
          </p:sp>
        </p:grpSp>
        <p:sp>
          <p:nvSpPr>
            <p:cNvPr id="79" name="Line 80"/>
            <p:cNvSpPr>
              <a:spLocks noChangeShapeType="1"/>
            </p:cNvSpPr>
            <p:nvPr/>
          </p:nvSpPr>
          <p:spPr bwMode="auto">
            <a:xfrm flipH="1">
              <a:off x="6885694" y="2883376"/>
              <a:ext cx="8636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kern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698728" y="2802370"/>
              <a:ext cx="214314" cy="214314"/>
            </a:xfrm>
            <a:prstGeom prst="ellipse">
              <a:avLst/>
            </a:prstGeom>
            <a:solidFill>
              <a:srgbClr val="5CB1FE"/>
            </a:solidFill>
            <a:ln w="25400" cap="flat" cmpd="sng" algn="ctr">
              <a:solidFill>
                <a:srgbClr val="5CB1FE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kern="0" smtClean="0">
                <a:solidFill>
                  <a:srgbClr val="FEE9DE"/>
                </a:solidFill>
                <a:latin typeface="Arial"/>
              </a:endParaRPr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auto">
            <a:xfrm flipH="1" flipV="1">
              <a:off x="7808609" y="3016684"/>
              <a:ext cx="2725" cy="5026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kern="0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82" name="Group 95"/>
          <p:cNvGrpSpPr>
            <a:grpSpLocks/>
          </p:cNvGrpSpPr>
          <p:nvPr/>
        </p:nvGrpSpPr>
        <p:grpSpPr bwMode="auto">
          <a:xfrm>
            <a:off x="5941793" y="4621248"/>
            <a:ext cx="3092905" cy="1942790"/>
            <a:chOff x="3196" y="2886"/>
            <a:chExt cx="1937" cy="1035"/>
          </a:xfrm>
        </p:grpSpPr>
        <p:grpSp>
          <p:nvGrpSpPr>
            <p:cNvPr id="83" name="Group 93"/>
            <p:cNvGrpSpPr>
              <a:grpSpLocks/>
            </p:cNvGrpSpPr>
            <p:nvPr/>
          </p:nvGrpSpPr>
          <p:grpSpPr bwMode="auto">
            <a:xfrm>
              <a:off x="3196" y="2886"/>
              <a:ext cx="1226" cy="1035"/>
              <a:chOff x="3196" y="2886"/>
              <a:chExt cx="1226" cy="1035"/>
            </a:xfrm>
          </p:grpSpPr>
          <p:grpSp>
            <p:nvGrpSpPr>
              <p:cNvPr id="85" name="Group 70"/>
              <p:cNvGrpSpPr>
                <a:grpSpLocks/>
              </p:cNvGrpSpPr>
              <p:nvPr/>
            </p:nvGrpSpPr>
            <p:grpSpPr bwMode="auto">
              <a:xfrm>
                <a:off x="3196" y="2886"/>
                <a:ext cx="1226" cy="1035"/>
                <a:chOff x="3196" y="2886"/>
                <a:chExt cx="1226" cy="1035"/>
              </a:xfrm>
            </p:grpSpPr>
            <p:grpSp>
              <p:nvGrpSpPr>
                <p:cNvPr id="94" name="Group 68"/>
                <p:cNvGrpSpPr>
                  <a:grpSpLocks/>
                </p:cNvGrpSpPr>
                <p:nvPr/>
              </p:nvGrpSpPr>
              <p:grpSpPr bwMode="auto">
                <a:xfrm>
                  <a:off x="3196" y="3067"/>
                  <a:ext cx="1226" cy="854"/>
                  <a:chOff x="3196" y="3067"/>
                  <a:chExt cx="1226" cy="854"/>
                </a:xfrm>
              </p:grpSpPr>
              <p:grpSp>
                <p:nvGrpSpPr>
                  <p:cNvPr id="96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3333" y="3067"/>
                    <a:ext cx="863" cy="854"/>
                    <a:chOff x="4104" y="2976"/>
                    <a:chExt cx="863" cy="854"/>
                  </a:xfrm>
                </p:grpSpPr>
                <p:sp>
                  <p:nvSpPr>
                    <p:cNvPr id="99" name="Line 5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513" y="2976"/>
                      <a:ext cx="0" cy="499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0" name="Line 5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13" y="3475"/>
                      <a:ext cx="45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1" name="Line 5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104" y="3475"/>
                      <a:ext cx="409" cy="3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kern="0" smtClean="0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</p:grpSp>
              <p:sp>
                <p:nvSpPr>
                  <p:cNvPr id="97" name="Text Box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50" y="3475"/>
                    <a:ext cx="272" cy="3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sz="2800" b="1" kern="0" dirty="0" smtClean="0">
                        <a:solidFill>
                          <a:srgbClr val="000000"/>
                        </a:solidFill>
                        <a:latin typeface="Arial" charset="0"/>
                      </a:rPr>
                      <a:t>x</a:t>
                    </a:r>
                    <a:endParaRPr lang="ru-RU" sz="2800" b="1" kern="0" dirty="0" smtClean="0">
                      <a:solidFill>
                        <a:srgbClr val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98" name="Text Box 6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96" y="3591"/>
                    <a:ext cx="272" cy="3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sz="2800" b="1" kern="0" dirty="0" smtClean="0">
                        <a:solidFill>
                          <a:srgbClr val="000000"/>
                        </a:solidFill>
                        <a:latin typeface="Arial" charset="0"/>
                      </a:rPr>
                      <a:t>y</a:t>
                    </a:r>
                    <a:endParaRPr lang="ru-RU" sz="2800" b="1" kern="0" dirty="0" smtClean="0">
                      <a:solidFill>
                        <a:srgbClr val="000000"/>
                      </a:solidFill>
                      <a:latin typeface="Arial" charset="0"/>
                    </a:endParaRPr>
                  </a:p>
                </p:txBody>
              </p:sp>
            </p:grpSp>
            <p:sp>
              <p:nvSpPr>
                <p:cNvPr id="95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3742" y="2886"/>
                  <a:ext cx="273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2800" b="1" kern="0" dirty="0" smtClean="0">
                      <a:solidFill>
                        <a:srgbClr val="000000"/>
                      </a:solidFill>
                      <a:latin typeface="Arial" charset="0"/>
                    </a:rPr>
                    <a:t>z</a:t>
                  </a:r>
                  <a:endParaRPr lang="ru-RU" sz="2800" b="1" kern="0" dirty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  <p:grpSp>
            <p:nvGrpSpPr>
              <p:cNvPr id="86" name="Group 92"/>
              <p:cNvGrpSpPr>
                <a:grpSpLocks/>
              </p:cNvGrpSpPr>
              <p:nvPr/>
            </p:nvGrpSpPr>
            <p:grpSpPr bwMode="auto">
              <a:xfrm>
                <a:off x="3468" y="3203"/>
                <a:ext cx="586" cy="630"/>
                <a:chOff x="3468" y="3203"/>
                <a:chExt cx="586" cy="630"/>
              </a:xfrm>
            </p:grpSpPr>
            <p:sp>
              <p:nvSpPr>
                <p:cNvPr id="87" name="Line 84"/>
                <p:cNvSpPr>
                  <a:spLocks noChangeShapeType="1"/>
                </p:cNvSpPr>
                <p:nvPr/>
              </p:nvSpPr>
              <p:spPr bwMode="auto">
                <a:xfrm>
                  <a:off x="3742" y="3566"/>
                  <a:ext cx="91" cy="22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88" name="Line 85"/>
                <p:cNvSpPr>
                  <a:spLocks noChangeShapeType="1"/>
                </p:cNvSpPr>
                <p:nvPr/>
              </p:nvSpPr>
              <p:spPr bwMode="auto">
                <a:xfrm>
                  <a:off x="3742" y="3203"/>
                  <a:ext cx="91" cy="27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89" name="Group 87"/>
                <p:cNvGrpSpPr>
                  <a:grpSpLocks/>
                </p:cNvGrpSpPr>
                <p:nvPr/>
              </p:nvGrpSpPr>
              <p:grpSpPr bwMode="auto">
                <a:xfrm>
                  <a:off x="3468" y="3475"/>
                  <a:ext cx="586" cy="358"/>
                  <a:chOff x="3468" y="3475"/>
                  <a:chExt cx="586" cy="358"/>
                </a:xfrm>
              </p:grpSpPr>
              <p:sp>
                <p:nvSpPr>
                  <p:cNvPr id="91" name="Line 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28" y="3606"/>
                    <a:ext cx="226" cy="22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kern="0" smtClean="0">
                      <a:solidFill>
                        <a:srgbClr val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92" name="Line 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68" y="3831"/>
                    <a:ext cx="363" cy="0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kern="0" smtClean="0">
                      <a:solidFill>
                        <a:srgbClr val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93" name="Line 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33" y="3475"/>
                    <a:ext cx="0" cy="318"/>
                  </a:xfrm>
                  <a:prstGeom prst="line">
                    <a:avLst/>
                  </a:prstGeom>
                  <a:noFill/>
                  <a:ln w="31750">
                    <a:solidFill>
                      <a:srgbClr val="FF0000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 kern="0" smtClean="0">
                      <a:solidFill>
                        <a:srgbClr val="000000"/>
                      </a:solidFill>
                      <a:latin typeface="Arial" charset="0"/>
                    </a:endParaRPr>
                  </a:p>
                </p:txBody>
              </p:sp>
            </p:grpSp>
            <p:sp>
              <p:nvSpPr>
                <p:cNvPr id="90" name="AutoShape 91"/>
                <p:cNvSpPr>
                  <a:spLocks noChangeArrowheads="1"/>
                </p:cNvSpPr>
                <p:nvPr/>
              </p:nvSpPr>
              <p:spPr bwMode="auto">
                <a:xfrm>
                  <a:off x="3776" y="3404"/>
                  <a:ext cx="107" cy="107"/>
                </a:xfrm>
                <a:prstGeom prst="flowChartConnector">
                  <a:avLst/>
                </a:prstGeom>
                <a:solidFill>
                  <a:srgbClr val="5CB1FE">
                    <a:lumMod val="50000"/>
                  </a:srgbClr>
                </a:solidFill>
                <a:ln w="9525">
                  <a:solidFill>
                    <a:srgbClr val="5CB1FE">
                      <a:lumMod val="5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84" name="Text Box 94"/>
            <p:cNvSpPr txBox="1">
              <a:spLocks noChangeArrowheads="1"/>
            </p:cNvSpPr>
            <p:nvPr/>
          </p:nvSpPr>
          <p:spPr bwMode="auto">
            <a:xfrm>
              <a:off x="3918" y="3246"/>
              <a:ext cx="12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2800" b="1" kern="0" dirty="0" smtClean="0">
                  <a:ln w="10541" cmpd="sng">
                    <a:solidFill>
                      <a:srgbClr val="5CB1FE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5CB1FE">
                          <a:tint val="40000"/>
                          <a:satMod val="250000"/>
                        </a:srgbClr>
                      </a:gs>
                      <a:gs pos="9000">
                        <a:srgbClr val="5CB1FE">
                          <a:tint val="52000"/>
                          <a:satMod val="300000"/>
                        </a:srgbClr>
                      </a:gs>
                      <a:gs pos="50000">
                        <a:srgbClr val="5CB1FE">
                          <a:shade val="20000"/>
                          <a:satMod val="300000"/>
                        </a:srgbClr>
                      </a:gs>
                      <a:gs pos="79000">
                        <a:srgbClr val="5CB1FE">
                          <a:tint val="52000"/>
                          <a:satMod val="300000"/>
                        </a:srgbClr>
                      </a:gs>
                      <a:gs pos="100000">
                        <a:srgbClr val="5CB1FE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Arial" charset="0"/>
                </a:rPr>
                <a:t>A (x, y, z)</a:t>
              </a:r>
              <a:endParaRPr lang="ru-RU" sz="2800" b="1" kern="0" dirty="0" smtClean="0">
                <a:ln w="10541" cmpd="sng">
                  <a:solidFill>
                    <a:srgbClr val="5CB1FE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CB1FE">
                        <a:tint val="40000"/>
                        <a:satMod val="250000"/>
                      </a:srgbClr>
                    </a:gs>
                    <a:gs pos="9000">
                      <a:srgbClr val="5CB1FE">
                        <a:tint val="52000"/>
                        <a:satMod val="300000"/>
                      </a:srgbClr>
                    </a:gs>
                    <a:gs pos="50000">
                      <a:srgbClr val="5CB1FE">
                        <a:shade val="20000"/>
                        <a:satMod val="300000"/>
                      </a:srgbClr>
                    </a:gs>
                    <a:gs pos="79000">
                      <a:srgbClr val="5CB1FE">
                        <a:tint val="52000"/>
                        <a:satMod val="300000"/>
                      </a:srgbClr>
                    </a:gs>
                    <a:gs pos="100000">
                      <a:srgbClr val="5CB1FE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560999" y="5966141"/>
            <a:ext cx="20329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2100" b="1" kern="0" dirty="0">
                <a:solidFill>
                  <a:srgbClr val="10059F"/>
                </a:solidFill>
                <a:latin typeface="Arial"/>
              </a:rPr>
              <a:t>клад, </a:t>
            </a:r>
            <a:r>
              <a:rPr lang="ru-RU" sz="2100" b="1" kern="0" dirty="0" smtClean="0">
                <a:solidFill>
                  <a:srgbClr val="10059F"/>
                </a:solidFill>
                <a:latin typeface="Arial"/>
              </a:rPr>
              <a:t>люстра</a:t>
            </a:r>
            <a:endParaRPr lang="ru-RU" sz="2100" b="1" kern="0" dirty="0">
              <a:solidFill>
                <a:srgbClr val="10059F"/>
              </a:solidFill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84" y="1174849"/>
            <a:ext cx="46634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200" b="1" kern="0" dirty="0">
                <a:solidFill>
                  <a:srgbClr val="000000"/>
                </a:solidFill>
              </a:rPr>
              <a:t>Координатная прямая</a:t>
            </a:r>
            <a:endParaRPr lang="ru-RU" sz="3200" b="1" kern="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69655"/>
            <a:ext cx="29787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2000" b="1" kern="0" dirty="0">
                <a:solidFill>
                  <a:srgbClr val="10059F"/>
                </a:solidFill>
                <a:latin typeface="Arial"/>
              </a:rPr>
              <a:t>лифт, метро, трамвай</a:t>
            </a:r>
            <a:endParaRPr lang="ru-RU" sz="2800" b="1" kern="0" dirty="0">
              <a:solidFill>
                <a:srgbClr val="10059F"/>
              </a:solidFill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6" y="3034786"/>
            <a:ext cx="5654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200" b="1" kern="0" dirty="0">
                <a:solidFill>
                  <a:srgbClr val="000000"/>
                </a:solidFill>
                <a:latin typeface="Cambria" pitchFamily="18" charset="0"/>
              </a:rPr>
              <a:t>Координатная плоскость</a:t>
            </a:r>
            <a:endParaRPr lang="ru-RU" sz="3200" b="1" kern="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468" y="3550886"/>
            <a:ext cx="1359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kern="0" dirty="0">
                <a:solidFill>
                  <a:srgbClr val="10059F"/>
                </a:solidFill>
                <a:latin typeface="Arial"/>
              </a:rPr>
              <a:t>шахматы</a:t>
            </a:r>
            <a:endParaRPr lang="ru-RU" sz="2800" b="1" kern="0" dirty="0">
              <a:solidFill>
                <a:srgbClr val="10059F"/>
              </a:solidFill>
              <a:latin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418" y="4767312"/>
            <a:ext cx="4568226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3200" b="1" kern="0" dirty="0" smtClean="0">
                <a:solidFill>
                  <a:srgbClr val="000000"/>
                </a:solidFill>
                <a:latin typeface="Cambria" pitchFamily="18" charset="0"/>
              </a:rPr>
              <a:t> Пространственная </a:t>
            </a:r>
            <a:endParaRPr lang="ru-RU" sz="3200" b="1" kern="0" dirty="0">
              <a:solidFill>
                <a:srgbClr val="000000"/>
              </a:solidFill>
              <a:latin typeface="Cambria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000000"/>
                </a:solidFill>
                <a:latin typeface="Cambria" pitchFamily="18" charset="0"/>
              </a:rPr>
              <a:t>система координат</a:t>
            </a:r>
            <a:endParaRPr lang="ru-RU" sz="3200" b="1" kern="0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8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07504" y="980728"/>
            <a:ext cx="8857555" cy="3989586"/>
          </a:xfrm>
          <a:effectLst>
            <a:outerShdw dist="35921" dir="2700000" algn="ctr" rotWithShape="0">
              <a:srgbClr val="FFFFFF"/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+mn-lt"/>
              </a:rPr>
              <a:t>3</a:t>
            </a:r>
            <a:r>
              <a:rPr lang="ru-RU" sz="5400" b="1" dirty="0" smtClean="0">
                <a:latin typeface="+mn-lt"/>
              </a:rPr>
              <a:t>. </a:t>
            </a: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r>
              <a:rPr lang="ru-RU" sz="5400" b="1" dirty="0" smtClean="0">
                <a:latin typeface="+mn-lt"/>
              </a:rPr>
              <a:t>Характеристики механического движения</a:t>
            </a:r>
            <a:endParaRPr lang="en-US" sz="54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036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6592" y="188640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4B4B4B"/>
                </a:solidFill>
                <a:ea typeface="Times New Roman"/>
              </a:rPr>
              <a:t>Механическое движение характеризуется тремя физическими величинами: </a:t>
            </a:r>
            <a:endParaRPr lang="ru-RU" sz="2800" b="1" dirty="0" smtClean="0">
              <a:solidFill>
                <a:srgbClr val="4B4B4B"/>
              </a:solidFill>
              <a:ea typeface="Times New Roman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ea typeface="Times New Roman"/>
              </a:rPr>
              <a:t>перемещением</a:t>
            </a:r>
            <a:r>
              <a:rPr lang="ru-RU" sz="2800" b="1" i="1" dirty="0">
                <a:solidFill>
                  <a:srgbClr val="C00000"/>
                </a:solidFill>
                <a:ea typeface="Times New Roman"/>
              </a:rPr>
              <a:t>, </a:t>
            </a:r>
            <a:r>
              <a:rPr lang="ru-RU" sz="2800" b="1" i="1" dirty="0">
                <a:solidFill>
                  <a:srgbClr val="FF0000"/>
                </a:solidFill>
                <a:ea typeface="Times New Roman"/>
              </a:rPr>
              <a:t>скоростью</a:t>
            </a:r>
            <a:r>
              <a:rPr lang="ru-RU" sz="2800" b="1" i="1" dirty="0">
                <a:solidFill>
                  <a:srgbClr val="C00000"/>
                </a:solidFill>
                <a:ea typeface="Times New Roman"/>
              </a:rPr>
              <a:t> </a:t>
            </a:r>
            <a:r>
              <a:rPr lang="ru-RU" sz="2800" b="1" i="1" dirty="0">
                <a:solidFill>
                  <a:prstClr val="black"/>
                </a:solidFill>
                <a:ea typeface="Times New Roman"/>
              </a:rPr>
              <a:t>и</a:t>
            </a:r>
            <a:r>
              <a:rPr lang="ru-RU" sz="2800" b="1" i="1" dirty="0">
                <a:solidFill>
                  <a:srgbClr val="C00000"/>
                </a:solidFill>
                <a:ea typeface="Times New Roman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ea typeface="Times New Roman"/>
              </a:rPr>
              <a:t>ускорением</a:t>
            </a:r>
            <a:endParaRPr lang="ru-RU" sz="28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79512" y="1573635"/>
                <a:ext cx="8786032" cy="1870961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800" dirty="0" smtClean="0">
                    <a:ea typeface="Times New Roman"/>
                  </a:rPr>
                  <a:t>Направленный отрезок прямой, проведенный из начального положения движущейся точки в ее конечное положение, называется </a:t>
                </a:r>
                <a:endParaRPr lang="en-US" sz="2800" dirty="0" smtClean="0">
                  <a:ea typeface="Times New Roman"/>
                </a:endParaRP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800" b="1" i="1" dirty="0" smtClean="0">
                    <a:solidFill>
                      <a:srgbClr val="C00000"/>
                    </a:solidFill>
                    <a:ea typeface="Times New Roman"/>
                  </a:rPr>
                  <a:t>перемещением</a:t>
                </a:r>
                <a:r>
                  <a:rPr lang="ru-RU" sz="2800" b="1" i="1" dirty="0" smtClean="0">
                    <a:solidFill>
                      <a:srgbClr val="FF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</m:acc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𝒓</m:t>
                        </m:r>
                      </m:e>
                    </m:acc>
                  </m:oMath>
                </a14:m>
                <a:endParaRPr lang="ru-RU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573635"/>
                <a:ext cx="8786032" cy="1870961"/>
              </a:xfrm>
              <a:prstGeom prst="rect">
                <a:avLst/>
              </a:prstGeom>
              <a:blipFill rotWithShape="1">
                <a:blip r:embed="rId2"/>
                <a:stretch>
                  <a:fillRect t="-2244" b="-7372"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029" y="3645024"/>
            <a:ext cx="2788850" cy="223649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61398" y="5733256"/>
            <a:ext cx="83161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ea typeface="Times New Roman"/>
              </a:rPr>
              <a:t>Перемещение — величина </a:t>
            </a:r>
            <a:r>
              <a:rPr lang="ru-RU" sz="2800" b="1" dirty="0" smtClean="0">
                <a:solidFill>
                  <a:prstClr val="black"/>
                </a:solidFill>
                <a:ea typeface="Times New Roman"/>
              </a:rPr>
              <a:t>векторная</a:t>
            </a:r>
            <a:r>
              <a:rPr lang="ru-RU" sz="2800" dirty="0" smtClean="0">
                <a:solidFill>
                  <a:prstClr val="black"/>
                </a:solidFill>
                <a:ea typeface="Times New Roman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ea typeface="Times New Roman"/>
              </a:rPr>
              <a:t>Единица </a:t>
            </a:r>
            <a:r>
              <a:rPr lang="ru-RU" sz="2800" dirty="0">
                <a:solidFill>
                  <a:prstClr val="black"/>
                </a:solidFill>
                <a:ea typeface="Times New Roman"/>
              </a:rPr>
              <a:t>перемещения — </a:t>
            </a:r>
            <a:r>
              <a:rPr lang="ru-RU" sz="2800" b="1" dirty="0" smtClean="0">
                <a:solidFill>
                  <a:prstClr val="black"/>
                </a:solidFill>
                <a:ea typeface="Times New Roman"/>
              </a:rPr>
              <a:t>метр</a:t>
            </a:r>
            <a:endParaRPr 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06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93382"/>
            <a:ext cx="89289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prstClr val="black"/>
                </a:solidFill>
              </a:rPr>
              <a:t>Для характеристики движения вводится понятие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скорости</a:t>
            </a:r>
            <a:r>
              <a:rPr lang="ru-RU" sz="3000" b="1" dirty="0" smtClean="0">
                <a:solidFill>
                  <a:prstClr val="black"/>
                </a:solidFill>
              </a:rPr>
              <a:t>:</a:t>
            </a:r>
            <a:endParaRPr lang="ru-RU" sz="3000" b="1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82038" y="4869160"/>
            <a:ext cx="1592359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ea typeface="Times New Roman"/>
              </a:rPr>
              <a:t>Скорость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7" y="5969219"/>
            <a:ext cx="1559401" cy="55399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средняя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54821" y="6000385"/>
            <a:ext cx="206338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ea typeface="Times New Roman"/>
              </a:rPr>
              <a:t>мгновенная</a:t>
            </a:r>
            <a:endParaRPr lang="ru-RU" sz="2800" b="1" dirty="0">
              <a:solidFill>
                <a:srgbClr val="FF0000"/>
              </a:solidFill>
              <a:ea typeface="Times New Roman"/>
            </a:endParaRPr>
          </a:p>
        </p:txBody>
      </p:sp>
      <p:cxnSp>
        <p:nvCxnSpPr>
          <p:cNvPr id="8" name="Прямая со стрелкой 7"/>
          <p:cNvCxnSpPr>
            <a:stCxn id="2" idx="2"/>
            <a:endCxn id="5" idx="0"/>
          </p:cNvCxnSpPr>
          <p:nvPr/>
        </p:nvCxnSpPr>
        <p:spPr>
          <a:xfrm flipH="1">
            <a:off x="2183348" y="5392380"/>
            <a:ext cx="2194870" cy="57683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2"/>
            <a:endCxn id="6" idx="0"/>
          </p:cNvCxnSpPr>
          <p:nvPr/>
        </p:nvCxnSpPr>
        <p:spPr>
          <a:xfrm>
            <a:off x="4378218" y="5392380"/>
            <a:ext cx="2108296" cy="6080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Прямоугольник 14"/>
              <p:cNvSpPr/>
              <p:nvPr/>
            </p:nvSpPr>
            <p:spPr>
              <a:xfrm>
                <a:off x="2917574" y="3805870"/>
                <a:ext cx="2921285" cy="91057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/>
                              <a:ea typeface="Times New Roman"/>
                            </a:rPr>
                            <m:t>км</m:t>
                          </m:r>
                        </m:num>
                        <m:den>
                          <m: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/>
                              <a:ea typeface="Times New Roman"/>
                            </a:rPr>
                            <m:t>ч</m:t>
                          </m:r>
                        </m:den>
                      </m:f>
                      <m:r>
                        <a:rPr lang="ru-RU" sz="2800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18</m:t>
                          </m:r>
                        </m:den>
                      </m:f>
                      <m:r>
                        <a:rPr lang="ru-RU" sz="2800" i="1" dirty="0">
                          <a:solidFill>
                            <a:srgbClr val="FF0000"/>
                          </a:solidFill>
                          <a:latin typeface="Cambria Math"/>
                          <a:ea typeface="Times New Roman"/>
                        </a:rPr>
                        <m:t> → </m:t>
                      </m:r>
                      <m:f>
                        <m:fPr>
                          <m:ctrlP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/>
                              <a:ea typeface="Times New Roman"/>
                            </a:rPr>
                            <m:t>м</m:t>
                          </m:r>
                        </m:num>
                        <m:den>
                          <m:r>
                            <a:rPr lang="ru-RU" sz="2800" i="1" dirty="0">
                              <a:solidFill>
                                <a:srgbClr val="FF0000"/>
                              </a:solidFill>
                              <a:latin typeface="Cambria Math"/>
                              <a:ea typeface="Times New Roman"/>
                            </a:rPr>
                            <m:t>с</m:t>
                          </m:r>
                          <m:r>
                            <m:rPr>
                              <m:nor/>
                            </m:rPr>
                            <a:rPr lang="ru-RU" sz="2800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574" y="3805870"/>
                <a:ext cx="2921285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222073" y="2952165"/>
                <a:ext cx="8640960" cy="823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dirty="0">
                    <a:solidFill>
                      <a:srgbClr val="050607"/>
                    </a:solidFill>
                    <a:ea typeface="Times New Roman"/>
                  </a:rPr>
                  <a:t>На практике используют единицу измерения скорости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i="1" dirty="0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  <m:t>км</m:t>
                        </m:r>
                      </m:num>
                      <m:den>
                        <m:r>
                          <a:rPr lang="ru-RU" sz="3600" i="1" dirty="0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  <m:t>ч</m:t>
                        </m:r>
                      </m:den>
                    </m:f>
                  </m:oMath>
                </a14:m>
                <a:endParaRPr lang="ru-RU" sz="3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73" y="2952165"/>
                <a:ext cx="8640960" cy="823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1835695" y="2257666"/>
                <a:ext cx="5085046" cy="741485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ru-RU" sz="3200" dirty="0">
                    <a:solidFill>
                      <a:srgbClr val="050607"/>
                    </a:solidFill>
                    <a:ea typeface="Times New Roman"/>
                  </a:rPr>
                  <a:t>Единица </a:t>
                </a:r>
                <a:r>
                  <a:rPr lang="ru-RU" sz="3200" dirty="0">
                    <a:solidFill>
                      <a:srgbClr val="050607"/>
                    </a:solidFill>
                    <a:ea typeface="Times New Roman"/>
                  </a:rPr>
                  <a:t>скорости </a:t>
                </a:r>
                <a:r>
                  <a:rPr lang="ru-RU" sz="3200" dirty="0">
                    <a:solidFill>
                      <a:srgbClr val="050607"/>
                    </a:solidFill>
                    <a:ea typeface="Times New Roman"/>
                  </a:rPr>
                  <a:t> в СИ —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1" i="1" dirty="0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  <m:t>м</m:t>
                        </m:r>
                      </m:num>
                      <m:den>
                        <m:r>
                          <a:rPr lang="ru-RU" sz="3200" b="1" i="1" dirty="0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  <m:t>с</m:t>
                        </m:r>
                        <m:r>
                          <m:rPr>
                            <m:nor/>
                          </m:rPr>
                          <a:rPr lang="ru-RU" sz="3200" b="1" dirty="0">
                            <a:solidFill>
                              <a:srgbClr val="FF0000"/>
                            </a:solidFill>
                            <a:ea typeface="Times New Roman"/>
                          </a:rPr>
                          <m:t> 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5" y="2257666"/>
                <a:ext cx="5085046" cy="741485"/>
              </a:xfrm>
              <a:prstGeom prst="rect">
                <a:avLst/>
              </a:prstGeom>
              <a:blipFill>
                <a:blip r:embed="rId4"/>
                <a:stretch>
                  <a:fillRect l="-2871" t="-1613" b="-12097"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222073" y="1115536"/>
            <a:ext cx="8640960" cy="10772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u="sng" dirty="0">
                <a:solidFill>
                  <a:srgbClr val="FF0000"/>
                </a:solidFill>
                <a:ea typeface="Times New Roman"/>
              </a:rPr>
              <a:t>Скорость</a:t>
            </a:r>
            <a:r>
              <a:rPr lang="ru-RU" sz="3200" b="1" dirty="0">
                <a:solidFill>
                  <a:srgbClr val="4B4B4B"/>
                </a:solidFill>
                <a:ea typeface="Times New Roman"/>
              </a:rPr>
              <a:t> — </a:t>
            </a:r>
            <a:r>
              <a:rPr lang="ru-RU" sz="3200" dirty="0">
                <a:solidFill>
                  <a:srgbClr val="FF0000"/>
                </a:solidFill>
                <a:ea typeface="Times New Roman"/>
              </a:rPr>
              <a:t>векторная физическая величина, характеризующая быстроту перемещения тела</a:t>
            </a:r>
            <a:endParaRPr lang="en-US" sz="3200" dirty="0">
              <a:solidFill>
                <a:srgbClr val="FF0000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978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15" grpId="0" animBg="1"/>
      <p:bldP spid="3" grpId="0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548680"/>
                <a:ext cx="8136904" cy="561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r>
                  <a:rPr lang="ru-RU" sz="2800" b="1" u="sng" dirty="0" smtClean="0">
                    <a:solidFill>
                      <a:srgbClr val="FF0000"/>
                    </a:solidFill>
                    <a:ea typeface="Times New Roman"/>
                  </a:rPr>
                  <a:t>Средняя </a:t>
                </a:r>
                <a:r>
                  <a:rPr lang="ru-RU" sz="2800" b="1" u="sng" dirty="0" smtClean="0">
                    <a:solidFill>
                      <a:srgbClr val="FF0000"/>
                    </a:solidFill>
                    <a:ea typeface="Times New Roman"/>
                  </a:rPr>
                  <a:t>скорость</a:t>
                </a:r>
                <a:r>
                  <a:rPr lang="ru-RU" sz="2800" b="1" dirty="0" smtClean="0">
                    <a:solidFill>
                      <a:srgbClr val="4B4B4B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ru-RU" sz="28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ср</m:t>
                        </m:r>
                      </m:sub>
                    </m:sSub>
                  </m:oMath>
                </a14:m>
                <a:r>
                  <a:rPr lang="ru-RU" sz="2800" b="1" dirty="0" smtClean="0">
                    <a:solidFill>
                      <a:srgbClr val="4B4B4B"/>
                    </a:solidFill>
                    <a:ea typeface="Times New Roman"/>
                  </a:rPr>
                  <a:t>— </a:t>
                </a:r>
                <a:r>
                  <a:rPr lang="ru-RU" sz="2800" b="1" dirty="0" smtClean="0">
                    <a:ea typeface="Times New Roman"/>
                  </a:rPr>
                  <a:t>скалярная </a:t>
                </a:r>
                <a:r>
                  <a:rPr lang="ru-RU" sz="2800" dirty="0" smtClean="0">
                    <a:ea typeface="Times New Roman"/>
                  </a:rPr>
                  <a:t>величина</a:t>
                </a:r>
                <a:endParaRPr lang="ru-RU" sz="2800" dirty="0">
                  <a:ea typeface="Times New Roman"/>
                </a:endParaRPr>
              </a:p>
            </p:txBody>
          </p:sp>
        </mc:Choice>
        <mc:Fallback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548680"/>
                <a:ext cx="8136904" cy="561885"/>
              </a:xfrm>
              <a:prstGeom prst="rect">
                <a:avLst/>
              </a:prstGeom>
              <a:blipFill>
                <a:blip r:embed="rId2"/>
                <a:stretch>
                  <a:fillRect l="-1573" t="-9783" b="-239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2627784" y="4365104"/>
                <a:ext cx="3240360" cy="1377941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ru-RU" sz="4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ср</m:t>
                          </m:r>
                        </m:sub>
                      </m:sSub>
                      <m:r>
                        <a:rPr lang="en-US" sz="4400" i="1" dirty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4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𝑆</m:t>
                          </m:r>
                        </m:num>
                        <m:den>
                          <m:r>
                            <a:rPr lang="en-US" sz="4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n-US" sz="4400" i="1" dirty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4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𝑙</m:t>
                          </m:r>
                        </m:num>
                        <m:den>
                          <m:r>
                            <a:rPr lang="en-US" sz="4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ru-RU" sz="3000" b="1" i="1" u="sng" dirty="0">
                  <a:solidFill>
                    <a:srgbClr val="FF0000"/>
                  </a:solidFill>
                  <a:ea typeface="Times New Roman"/>
                </a:endParaRP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365104"/>
                <a:ext cx="3240360" cy="13779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414881" y="1988840"/>
            <a:ext cx="8496944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ea typeface="Times New Roman"/>
              </a:rPr>
              <a:t>Для нахождения средней скорости на данном участке пути надо пройденный телом путь разделить на время его движения</a:t>
            </a:r>
            <a:endParaRPr lang="ru-RU" sz="2800" b="1" dirty="0">
              <a:solidFill>
                <a:prstClr val="black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9843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010" y="260648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ea typeface="Times New Roman"/>
              </a:rPr>
              <a:t>Скорость</a:t>
            </a:r>
            <a:r>
              <a:rPr lang="ru-RU" sz="2800" dirty="0">
                <a:ea typeface="Times New Roman"/>
              </a:rPr>
              <a:t>, которую имеет тело в данный момент времени (в данной точке траектории), </a:t>
            </a:r>
            <a:endParaRPr lang="ru-RU" sz="2800" dirty="0" smtClean="0">
              <a:ea typeface="Times New Roman"/>
            </a:endParaRPr>
          </a:p>
          <a:p>
            <a:pPr algn="ctr"/>
            <a:r>
              <a:rPr lang="ru-RU" sz="2800" dirty="0" smtClean="0">
                <a:ea typeface="Times New Roman"/>
              </a:rPr>
              <a:t>называют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430" y="321100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ea typeface="Times New Roman"/>
              </a:rPr>
              <a:t>Мгновенная скорость — </a:t>
            </a:r>
            <a:r>
              <a:rPr lang="ru-RU" sz="2800" b="1" dirty="0">
                <a:solidFill>
                  <a:prstClr val="black"/>
                </a:solidFill>
                <a:ea typeface="Times New Roman"/>
              </a:rPr>
              <a:t>векторная</a:t>
            </a:r>
            <a:r>
              <a:rPr lang="ru-RU" sz="2800" dirty="0">
                <a:solidFill>
                  <a:prstClr val="black"/>
                </a:solidFill>
                <a:ea typeface="Times New Roman"/>
              </a:rPr>
              <a:t> величина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1825082" y="4725144"/>
                <a:ext cx="5040561" cy="1144993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</m:acc>
                      <m:r>
                        <a:rPr lang="en-US" sz="3200" i="1" dirty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3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/>
                        <m:e>
                          <m:f>
                            <m:fPr>
                              <m:ctrlPr>
                                <a:rPr lang="ru-RU" sz="3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∆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 dirty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</m:acc>
                            </m:num>
                            <m:den>
                              <m:r>
                                <a:rPr lang="en-US" sz="3200" i="1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∆</m:t>
                              </m:r>
                              <m:r>
                                <a:rPr lang="en-US" sz="3200" i="1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den>
                          </m:f>
                        </m:e>
                      </m:func>
                      <m:r>
                        <a:rPr lang="en-US" sz="3200" i="1" dirty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3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/>
                        <m:e>
                          <m:f>
                            <m:fPr>
                              <m:ctrlPr>
                                <a:rPr lang="ru-RU" sz="3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 dirty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∆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 dirty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</m:acc>
                            </m:num>
                            <m:den>
                              <m:r>
                                <a:rPr lang="en-US" sz="3200" i="1" dirty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∆</m:t>
                              </m:r>
                              <m:r>
                                <a:rPr lang="en-US" sz="3200" i="1" dirty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5082" y="4725144"/>
                <a:ext cx="5040561" cy="114499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2073949" y="1672933"/>
                <a:ext cx="477989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b="1" dirty="0">
                    <a:solidFill>
                      <a:srgbClr val="FF0000"/>
                    </a:solidFill>
                    <a:ea typeface="Times New Roman"/>
                  </a:rPr>
                  <a:t>мгновенной скоростью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  <m:t>𝒗</m:t>
                        </m:r>
                        <m:r>
                          <m:rPr>
                            <m:nor/>
                          </m:rPr>
                          <a:rPr lang="ru-RU" sz="3200" b="1" dirty="0">
                            <a:solidFill>
                              <a:srgbClr val="FF0000"/>
                            </a:solidFill>
                            <a:ea typeface="Times New Roman"/>
                          </a:rPr>
                          <m:t> </m:t>
                        </m:r>
                      </m:e>
                    </m:acc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3949" y="1672933"/>
                <a:ext cx="4779898" cy="584775"/>
              </a:xfrm>
              <a:prstGeom prst="rect">
                <a:avLst/>
              </a:prstGeom>
              <a:blipFill>
                <a:blip r:embed="rId3"/>
                <a:stretch>
                  <a:fillRect l="-3189" t="-12500" b="-343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5244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826" y="188640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FF0000"/>
                </a:solidFill>
                <a:ea typeface="Times New Roman"/>
              </a:rPr>
              <a:t>Скорость равномерного прямолинейного движения</a:t>
            </a:r>
            <a:r>
              <a:rPr lang="ru-RU" sz="2800" dirty="0">
                <a:solidFill>
                  <a:prstClr val="black"/>
                </a:solidFill>
                <a:ea typeface="Times New Roman"/>
              </a:rPr>
              <a:t> тела являет­ся его </a:t>
            </a:r>
            <a:r>
              <a:rPr lang="ru-RU" sz="2800" dirty="0">
                <a:solidFill>
                  <a:srgbClr val="FF0000"/>
                </a:solidFill>
                <a:ea typeface="Times New Roman"/>
              </a:rPr>
              <a:t>мгновенной скоростью</a:t>
            </a:r>
            <a:r>
              <a:rPr lang="ru-RU" sz="2800" dirty="0">
                <a:solidFill>
                  <a:prstClr val="black"/>
                </a:solidFill>
                <a:ea typeface="Times New Roman"/>
              </a:rPr>
              <a:t>, так как она одинакова в любой мо­мент времени и в любой точке </a:t>
            </a:r>
            <a:r>
              <a:rPr lang="ru-RU" sz="2800" dirty="0" smtClean="0">
                <a:solidFill>
                  <a:prstClr val="black"/>
                </a:solidFill>
                <a:ea typeface="Times New Roman"/>
              </a:rPr>
              <a:t>траектории</a:t>
            </a:r>
            <a:endParaRPr lang="ru-RU" sz="2800" dirty="0">
              <a:solidFill>
                <a:prstClr val="black"/>
              </a:solidFill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229823"/>
            <a:ext cx="70567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ea typeface="Times New Roman"/>
              </a:rPr>
              <a:t>При криволинейном движении мгновенная скорость в любой точке траектории направлена по касательной к кривой в этой точке </a:t>
            </a:r>
            <a:endParaRPr lang="en-US" sz="2800" dirty="0" smtClean="0">
              <a:solidFill>
                <a:prstClr val="black"/>
              </a:solidFill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7" t="9862" r="5015" b="20136"/>
          <a:stretch/>
        </p:blipFill>
        <p:spPr bwMode="auto">
          <a:xfrm>
            <a:off x="2843808" y="4045705"/>
            <a:ext cx="2751407" cy="227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3310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629116" cy="25700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ea typeface="Times New Roman"/>
              </a:rPr>
              <a:t>векторная </a:t>
            </a:r>
            <a:r>
              <a:rPr lang="ru-RU" dirty="0" smtClean="0">
                <a:solidFill>
                  <a:schemeClr val="tx1"/>
                </a:solidFill>
                <a:ea typeface="Times New Roman"/>
              </a:rPr>
              <a:t>физическая величина, характеризующая быстроту изменения скорости, численно равная отношению изменения скорости к промежутку времени, в течение которого это изменение произошло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2296116" y="5589240"/>
                <a:ext cx="5040560" cy="984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20000"/>
                  </a:spcBef>
                  <a:buClr>
                    <a:srgbClr val="CC9900"/>
                  </a:buClr>
                </a:pPr>
                <a:r>
                  <a:rPr lang="ru-RU" sz="3200" b="1" dirty="0" smtClean="0">
                    <a:solidFill>
                      <a:prstClr val="black"/>
                    </a:solidFill>
                    <a:ea typeface="Times New Roman"/>
                  </a:rPr>
                  <a:t>Единица ускорения -</a:t>
                </a:r>
                <a:r>
                  <a:rPr lang="en-US" sz="3200" b="1" dirty="0" smtClean="0">
                    <a:solidFill>
                      <a:prstClr val="black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м</m:t>
                        </m:r>
                      </m:num>
                      <m:den>
                        <m:sSup>
                          <m:sSupPr>
                            <m:ctrlPr>
                              <a:rPr lang="en-US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4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с</m:t>
                            </m:r>
                          </m:e>
                          <m:sup>
                            <m:r>
                              <a:rPr lang="ru-RU" sz="4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3200" dirty="0">
                  <a:solidFill>
                    <a:prstClr val="black"/>
                  </a:solidFill>
                  <a:ea typeface="Times New Roman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6116" y="5589240"/>
                <a:ext cx="5040560" cy="984885"/>
              </a:xfrm>
              <a:prstGeom prst="rect">
                <a:avLst/>
              </a:prstGeom>
              <a:blipFill>
                <a:blip r:embed="rId2"/>
                <a:stretch>
                  <a:fillRect l="-3144" b="-18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627784" y="3880565"/>
                <a:ext cx="4377224" cy="130689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4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</m:acc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acc>
                            <m:accPr>
                              <m:chr m:val="⃗"/>
                              <m:ctrlPr>
                                <a:rPr lang="en-US" sz="4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4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</m:acc>
                        </m:num>
                        <m:den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den>
                      </m:f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</m:t>
                          </m:r>
                          <m:acc>
                            <m:accPr>
                              <m:chr m:val="⃗"/>
                              <m:ctrlPr>
                                <a:rPr lang="en-US" sz="4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en-US" sz="4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4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4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ru-RU" sz="4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3880565"/>
                <a:ext cx="4377224" cy="13068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770232" y="189723"/>
                <a:ext cx="3369640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4400" b="1" dirty="0">
                    <a:solidFill>
                      <a:srgbClr val="FF0000"/>
                    </a:solidFill>
                    <a:ea typeface="Times New Roman"/>
                  </a:rPr>
                  <a:t>Ускорение</a:t>
                </a:r>
                <a:r>
                  <a:rPr lang="en-US" sz="4400" b="1" i="1" dirty="0">
                    <a:solidFill>
                      <a:srgbClr val="FF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1" i="1" dirty="0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</m:acc>
                  </m:oMath>
                </a14:m>
                <a:r>
                  <a:rPr lang="ru-RU" sz="4400" b="1" dirty="0">
                    <a:ea typeface="Times New Roman"/>
                  </a:rPr>
                  <a:t> 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0232" y="189723"/>
                <a:ext cx="3369640" cy="769441"/>
              </a:xfrm>
              <a:prstGeom prst="rect">
                <a:avLst/>
              </a:prstGeom>
              <a:blipFill>
                <a:blip r:embed="rId4"/>
                <a:stretch>
                  <a:fillRect l="-6691" t="-15873" b="-373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3575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476672"/>
            <a:ext cx="236220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Механика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6369" y="4095906"/>
            <a:ext cx="3266703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013" y="1870598"/>
            <a:ext cx="332271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Кинематика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6" name="Прямая со стрелкой 5"/>
          <p:cNvCxnSpPr>
            <a:stCxn id="2" idx="2"/>
            <a:endCxn id="4" idx="0"/>
          </p:cNvCxnSpPr>
          <p:nvPr/>
        </p:nvCxnSpPr>
        <p:spPr>
          <a:xfrm flipH="1">
            <a:off x="1836369" y="1184558"/>
            <a:ext cx="3700707" cy="686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  <a:endCxn id="3" idx="0"/>
          </p:cNvCxnSpPr>
          <p:nvPr/>
        </p:nvCxnSpPr>
        <p:spPr>
          <a:xfrm flipH="1">
            <a:off x="3469721" y="1184558"/>
            <a:ext cx="2067355" cy="29113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" idx="2"/>
            <a:endCxn id="22" idx="0"/>
          </p:cNvCxnSpPr>
          <p:nvPr/>
        </p:nvCxnSpPr>
        <p:spPr>
          <a:xfrm>
            <a:off x="5537076" y="1184558"/>
            <a:ext cx="1820404" cy="35076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724128" y="4692217"/>
            <a:ext cx="3266703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Законы сохранения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80884" y="2758474"/>
            <a:ext cx="1440833" cy="385814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Лекция №1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77308" y="4968123"/>
            <a:ext cx="1440833" cy="385814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Лекция №2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33030" y="6237312"/>
            <a:ext cx="1648898" cy="385814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Лекция №</a:t>
            </a:r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4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2" grpId="0" animBg="1"/>
      <p:bldP spid="9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32656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ea typeface="Times New Roman"/>
              </a:rPr>
              <a:t>Характеристики механического движения связаны между собой основными </a:t>
            </a:r>
            <a:r>
              <a:rPr lang="ru-RU" sz="3200" b="1" i="1" u="sng" dirty="0">
                <a:solidFill>
                  <a:srgbClr val="C00000"/>
                </a:solidFill>
                <a:ea typeface="Times New Roman"/>
              </a:rPr>
              <a:t>кинематическими </a:t>
            </a:r>
            <a:r>
              <a:rPr lang="ru-RU" sz="3200" b="1" i="1" u="sng" dirty="0" smtClean="0">
                <a:solidFill>
                  <a:srgbClr val="C00000"/>
                </a:solidFill>
                <a:ea typeface="Times New Roman"/>
              </a:rPr>
              <a:t>уравнениями</a:t>
            </a:r>
            <a:r>
              <a:rPr lang="ru-RU" sz="3200" b="1" dirty="0" smtClean="0">
                <a:solidFill>
                  <a:srgbClr val="C00000"/>
                </a:solidFill>
                <a:ea typeface="Times New Roman"/>
              </a:rPr>
              <a:t>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399104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prstClr val="black"/>
                </a:solidFill>
                <a:ea typeface="Times New Roman"/>
              </a:rPr>
              <a:t>Если тело </a:t>
            </a:r>
            <a:r>
              <a:rPr lang="ru-RU" sz="3200" dirty="0">
                <a:solidFill>
                  <a:prstClr val="black"/>
                </a:solidFill>
                <a:ea typeface="Times New Roman"/>
              </a:rPr>
              <a:t>движется без </a:t>
            </a:r>
            <a:r>
              <a:rPr lang="ru-RU" sz="3200" dirty="0" smtClean="0">
                <a:solidFill>
                  <a:prstClr val="black"/>
                </a:solidFill>
                <a:ea typeface="Times New Roman"/>
              </a:rPr>
              <a:t>ускорения, то его </a:t>
            </a:r>
            <a:r>
              <a:rPr lang="ru-RU" sz="3200" dirty="0">
                <a:solidFill>
                  <a:prstClr val="black"/>
                </a:solidFill>
                <a:ea typeface="Times New Roman"/>
              </a:rPr>
              <a:t>скорость в течение продолжительного времени не меняется, </a:t>
            </a:r>
            <a:r>
              <a:rPr lang="ru-RU" sz="3200" i="1" dirty="0">
                <a:solidFill>
                  <a:srgbClr val="FF0000"/>
                </a:solidFill>
                <a:ea typeface="Times New Roman"/>
              </a:rPr>
              <a:t>а = 0</a:t>
            </a:r>
            <a:r>
              <a:rPr lang="ru-RU" sz="3200" dirty="0">
                <a:solidFill>
                  <a:prstClr val="black"/>
                </a:solidFill>
                <a:ea typeface="Times New Roman"/>
              </a:rPr>
              <a:t>, тогда кинематические уравнения будут иметь вид: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855" y="2025027"/>
            <a:ext cx="2565355" cy="128963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2401506" cy="78594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1"/>
          <a:stretch/>
        </p:blipFill>
        <p:spPr bwMode="auto">
          <a:xfrm>
            <a:off x="1907704" y="5797492"/>
            <a:ext cx="2314841" cy="69184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702" y="5797492"/>
            <a:ext cx="1460198" cy="63883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30468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323528" y="1700808"/>
            <a:ext cx="8462019" cy="2621434"/>
          </a:xfrm>
          <a:effectLst>
            <a:outerShdw dist="35921" dir="2700000" algn="ctr" rotWithShape="0">
              <a:srgbClr val="FFFFFF"/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+mn-lt"/>
              </a:rPr>
              <a:t>4</a:t>
            </a:r>
            <a:r>
              <a:rPr lang="ru-RU" sz="5400" dirty="0" smtClean="0">
                <a:latin typeface="+mn-lt"/>
              </a:rPr>
              <a:t>. </a:t>
            </a:r>
            <a:br>
              <a:rPr lang="ru-RU" sz="5400" dirty="0" smtClean="0">
                <a:latin typeface="+mn-lt"/>
              </a:rPr>
            </a:br>
            <a:r>
              <a:rPr lang="ru-RU" sz="5400" b="1" dirty="0" smtClean="0">
                <a:latin typeface="+mn-lt"/>
              </a:rPr>
              <a:t>Виды </a:t>
            </a:r>
            <a:r>
              <a:rPr lang="ru-RU" sz="5400" b="1" dirty="0" smtClean="0">
                <a:latin typeface="+mn-lt"/>
              </a:rPr>
              <a:t>движения</a:t>
            </a:r>
            <a:endParaRPr lang="en-US" sz="54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908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5353579" y="2584596"/>
            <a:ext cx="2655887" cy="984250"/>
            <a:chOff x="4274257" y="2598239"/>
            <a:chExt cx="2655197" cy="984032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4274257" y="2598239"/>
              <a:ext cx="2655197" cy="9840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EF2CC">
                    <a:gamma/>
                    <a:tint val="0"/>
                    <a:invGamma/>
                  </a:srgbClr>
                </a:gs>
                <a:gs pos="100000">
                  <a:srgbClr val="9EF2CC"/>
                </a:gs>
              </a:gsLst>
              <a:lin ang="2700000" scaled="1"/>
            </a:gradFill>
            <a:ln w="38100">
              <a:solidFill>
                <a:srgbClr val="969696"/>
              </a:solidFill>
              <a:round/>
              <a:headEnd/>
              <a:tailEnd/>
            </a:ln>
            <a:effectLst>
              <a:outerShdw dist="91581" dir="3378596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gray">
            <a:xfrm>
              <a:off x="4408075" y="2857496"/>
              <a:ext cx="245661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kern="0" smtClean="0">
                  <a:solidFill>
                    <a:srgbClr val="000000"/>
                  </a:solidFill>
                </a:rPr>
                <a:t>Криволинейное</a:t>
              </a:r>
              <a:endParaRPr lang="en-US" sz="2000" kern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Группа 22"/>
          <p:cNvGrpSpPr>
            <a:grpSpLocks/>
          </p:cNvGrpSpPr>
          <p:nvPr/>
        </p:nvGrpSpPr>
        <p:grpSpPr bwMode="auto">
          <a:xfrm>
            <a:off x="1080029" y="2619521"/>
            <a:ext cx="2473325" cy="1009650"/>
            <a:chOff x="0" y="2633771"/>
            <a:chExt cx="2473886" cy="1009543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gray">
            <a:xfrm>
              <a:off x="0" y="2633771"/>
              <a:ext cx="2473886" cy="10095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9E4FF">
                    <a:gamma/>
                    <a:tint val="0"/>
                    <a:invGamma/>
                  </a:srgbClr>
                </a:gs>
                <a:gs pos="100000">
                  <a:srgbClr val="C9E4FF"/>
                </a:gs>
              </a:gsLst>
              <a:lin ang="2700000" scaled="1"/>
            </a:gradFill>
            <a:ln w="38100">
              <a:solidFill>
                <a:srgbClr val="969696"/>
              </a:solidFill>
              <a:round/>
              <a:headEnd/>
              <a:tailEnd/>
            </a:ln>
            <a:effectLst>
              <a:outerShdw dist="91581" dir="3378596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gray">
            <a:xfrm>
              <a:off x="64761" y="2908499"/>
              <a:ext cx="239616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000" b="1" kern="0" smtClean="0">
                  <a:solidFill>
                    <a:srgbClr val="000000"/>
                  </a:solidFill>
                </a:rPr>
                <a:t>Прямолинейное</a:t>
              </a:r>
            </a:p>
          </p:txBody>
        </p:sp>
      </p:grpSp>
      <p:sp>
        <p:nvSpPr>
          <p:cNvPr id="10" name="AutoShape 8"/>
          <p:cNvSpPr>
            <a:spLocks noChangeAspect="1" noChangeArrowheads="1" noTextEdit="1"/>
          </p:cNvSpPr>
          <p:nvPr/>
        </p:nvSpPr>
        <p:spPr bwMode="gray">
          <a:xfrm>
            <a:off x="3367616" y="2514746"/>
            <a:ext cx="8239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gray">
          <a:xfrm>
            <a:off x="3367616" y="2516333"/>
            <a:ext cx="817563" cy="95091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0099CC"/>
              </a:gs>
              <a:gs pos="100000">
                <a:srgbClr val="AEDFEF"/>
              </a:gs>
            </a:gsLst>
            <a:lin ang="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sp>
        <p:nvSpPr>
          <p:cNvPr id="12" name="AutoShape 10"/>
          <p:cNvSpPr>
            <a:spLocks noChangeAspect="1" noChangeArrowheads="1" noTextEdit="1"/>
          </p:cNvSpPr>
          <p:nvPr/>
        </p:nvSpPr>
        <p:spPr bwMode="gray">
          <a:xfrm flipH="1">
            <a:off x="4721754" y="2514746"/>
            <a:ext cx="82391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gray">
          <a:xfrm flipH="1">
            <a:off x="4726516" y="2516333"/>
            <a:ext cx="819150" cy="95091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FF9966"/>
              </a:gs>
              <a:gs pos="100000">
                <a:srgbClr val="FFDFCE"/>
              </a:gs>
            </a:gsLst>
            <a:lin ang="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grpSp>
        <p:nvGrpSpPr>
          <p:cNvPr id="14" name="Группа 21"/>
          <p:cNvGrpSpPr>
            <a:grpSpLocks/>
          </p:cNvGrpSpPr>
          <p:nvPr/>
        </p:nvGrpSpPr>
        <p:grpSpPr bwMode="auto">
          <a:xfrm>
            <a:off x="3112029" y="1271733"/>
            <a:ext cx="2717800" cy="1225550"/>
            <a:chOff x="2032075" y="1285860"/>
            <a:chExt cx="2718515" cy="1225780"/>
          </a:xfrm>
        </p:grpSpPr>
        <p:grpSp>
          <p:nvGrpSpPr>
            <p:cNvPr id="15" name="Group 12"/>
            <p:cNvGrpSpPr>
              <a:grpSpLocks/>
            </p:cNvGrpSpPr>
            <p:nvPr/>
          </p:nvGrpSpPr>
          <p:grpSpPr bwMode="auto">
            <a:xfrm>
              <a:off x="2032075" y="1285860"/>
              <a:ext cx="2718515" cy="1225780"/>
              <a:chOff x="1997" y="1314"/>
              <a:chExt cx="1889" cy="1009"/>
            </a:xfrm>
          </p:grpSpPr>
          <p:grpSp>
            <p:nvGrpSpPr>
              <p:cNvPr id="17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2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71CD">
                        <a:gamma/>
                        <a:shade val="63529"/>
                        <a:invGamma/>
                      </a:srgbClr>
                    </a:gs>
                    <a:gs pos="100000">
                      <a:srgbClr val="3371C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5C0E9"/>
                    </a:gs>
                    <a:gs pos="100000">
                      <a:srgbClr val="3371C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6A583B"/>
                  </a:gs>
                  <a:gs pos="100000">
                    <a:srgbClr val="E6BF80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E6BF80">
                      <a:alpha val="0"/>
                    </a:srgbClr>
                  </a:gs>
                  <a:gs pos="100000">
                    <a:srgbClr val="F6E9D3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B69765"/>
                  </a:gs>
                  <a:gs pos="100000">
                    <a:srgbClr val="E6BF80">
                      <a:alpha val="48000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6BF80">
                      <a:alpha val="37999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6" name="Text Box 20"/>
            <p:cNvSpPr txBox="1">
              <a:spLocks noChangeArrowheads="1"/>
            </p:cNvSpPr>
            <p:nvPr/>
          </p:nvSpPr>
          <p:spPr bwMode="gray">
            <a:xfrm>
              <a:off x="2525689" y="1373320"/>
              <a:ext cx="2046461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400" b="1" kern="0" dirty="0" smtClean="0">
                  <a:solidFill>
                    <a:srgbClr val="000000"/>
                  </a:solidFill>
                </a:rPr>
                <a:t>По виду </a:t>
              </a:r>
            </a:p>
            <a:p>
              <a:pPr algn="ctr">
                <a:defRPr/>
              </a:pPr>
              <a:r>
                <a:rPr lang="ru-RU" sz="2400" b="1" kern="0" dirty="0" smtClean="0">
                  <a:solidFill>
                    <a:srgbClr val="000000"/>
                  </a:solidFill>
                </a:rPr>
                <a:t>траектории</a:t>
              </a:r>
              <a:endParaRPr lang="en-US" sz="1400" kern="0" dirty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Группа 24"/>
          <p:cNvGrpSpPr>
            <a:grpSpLocks/>
          </p:cNvGrpSpPr>
          <p:nvPr/>
        </p:nvGrpSpPr>
        <p:grpSpPr bwMode="auto">
          <a:xfrm>
            <a:off x="6315605" y="5488734"/>
            <a:ext cx="2655887" cy="984250"/>
            <a:chOff x="4274257" y="2598239"/>
            <a:chExt cx="2655197" cy="984032"/>
          </a:xfrm>
        </p:grpSpPr>
        <p:sp>
          <p:nvSpPr>
            <p:cNvPr id="25" name="AutoShape 4"/>
            <p:cNvSpPr>
              <a:spLocks noChangeArrowheads="1"/>
            </p:cNvSpPr>
            <p:nvPr/>
          </p:nvSpPr>
          <p:spPr bwMode="gray">
            <a:xfrm>
              <a:off x="4274257" y="2598239"/>
              <a:ext cx="2655197" cy="9840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EF2CC">
                    <a:gamma/>
                    <a:tint val="0"/>
                    <a:invGamma/>
                  </a:srgbClr>
                </a:gs>
                <a:gs pos="100000">
                  <a:srgbClr val="9EF2CC"/>
                </a:gs>
              </a:gsLst>
              <a:lin ang="2700000" scaled="1"/>
            </a:gradFill>
            <a:ln w="38100">
              <a:solidFill>
                <a:srgbClr val="969696"/>
              </a:solidFill>
              <a:round/>
              <a:headEnd/>
              <a:tailEnd/>
            </a:ln>
            <a:effectLst>
              <a:outerShdw dist="91581" dir="3378596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gray">
            <a:xfrm>
              <a:off x="4408075" y="2857496"/>
              <a:ext cx="245661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kern="0" smtClean="0">
                  <a:solidFill>
                    <a:srgbClr val="000000"/>
                  </a:solidFill>
                </a:rPr>
                <a:t>Неравномерное </a:t>
              </a:r>
              <a:endParaRPr lang="en-US" sz="2000" kern="0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7" name="Группа 27"/>
          <p:cNvGrpSpPr>
            <a:grpSpLocks/>
          </p:cNvGrpSpPr>
          <p:nvPr/>
        </p:nvGrpSpPr>
        <p:grpSpPr bwMode="auto">
          <a:xfrm>
            <a:off x="2042055" y="5523659"/>
            <a:ext cx="2473325" cy="1009650"/>
            <a:chOff x="0" y="2633771"/>
            <a:chExt cx="2473886" cy="1009543"/>
          </a:xfrm>
        </p:grpSpPr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>
              <a:off x="0" y="2633771"/>
              <a:ext cx="2473886" cy="10095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9E4FF">
                    <a:gamma/>
                    <a:tint val="0"/>
                    <a:invGamma/>
                  </a:srgbClr>
                </a:gs>
                <a:gs pos="100000">
                  <a:srgbClr val="C9E4FF"/>
                </a:gs>
              </a:gsLst>
              <a:lin ang="2700000" scaled="1"/>
            </a:gradFill>
            <a:ln w="38100">
              <a:solidFill>
                <a:srgbClr val="969696"/>
              </a:solidFill>
              <a:round/>
              <a:headEnd/>
              <a:tailEnd/>
            </a:ln>
            <a:effectLst>
              <a:outerShdw dist="91581" dir="3378596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gray">
            <a:xfrm>
              <a:off x="64761" y="2908499"/>
              <a:ext cx="239616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kern="0" smtClean="0">
                  <a:solidFill>
                    <a:srgbClr val="000000"/>
                  </a:solidFill>
                </a:rPr>
                <a:t>Равномерное </a:t>
              </a:r>
            </a:p>
          </p:txBody>
        </p:sp>
      </p:grpSp>
      <p:sp>
        <p:nvSpPr>
          <p:cNvPr id="30" name="AutoShape 8"/>
          <p:cNvSpPr>
            <a:spLocks noChangeAspect="1" noChangeArrowheads="1" noTextEdit="1"/>
          </p:cNvSpPr>
          <p:nvPr/>
        </p:nvSpPr>
        <p:spPr bwMode="gray">
          <a:xfrm>
            <a:off x="4328055" y="5418884"/>
            <a:ext cx="825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sp>
        <p:nvSpPr>
          <p:cNvPr id="31" name="Freeform 9"/>
          <p:cNvSpPr>
            <a:spLocks/>
          </p:cNvSpPr>
          <p:nvPr/>
        </p:nvSpPr>
        <p:spPr bwMode="gray">
          <a:xfrm>
            <a:off x="4328055" y="5420472"/>
            <a:ext cx="819150" cy="95091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0099CC"/>
              </a:gs>
              <a:gs pos="100000">
                <a:srgbClr val="AEDFEF"/>
              </a:gs>
            </a:gsLst>
            <a:lin ang="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sp>
        <p:nvSpPr>
          <p:cNvPr id="32" name="AutoShape 10"/>
          <p:cNvSpPr>
            <a:spLocks noChangeAspect="1" noChangeArrowheads="1" noTextEdit="1"/>
          </p:cNvSpPr>
          <p:nvPr/>
        </p:nvSpPr>
        <p:spPr bwMode="gray">
          <a:xfrm flipH="1">
            <a:off x="5683780" y="5418884"/>
            <a:ext cx="82391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sp>
        <p:nvSpPr>
          <p:cNvPr id="33" name="Freeform 11"/>
          <p:cNvSpPr>
            <a:spLocks/>
          </p:cNvSpPr>
          <p:nvPr/>
        </p:nvSpPr>
        <p:spPr bwMode="gray">
          <a:xfrm flipH="1">
            <a:off x="5688542" y="5420472"/>
            <a:ext cx="819150" cy="95091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FF9966"/>
              </a:gs>
              <a:gs pos="100000">
                <a:srgbClr val="FFDFCE"/>
              </a:gs>
            </a:gsLst>
            <a:lin ang="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kern="0" smtClean="0">
              <a:solidFill>
                <a:srgbClr val="000000"/>
              </a:solidFill>
            </a:endParaRPr>
          </a:p>
        </p:txBody>
      </p:sp>
      <p:grpSp>
        <p:nvGrpSpPr>
          <p:cNvPr id="34" name="Группа 34"/>
          <p:cNvGrpSpPr>
            <a:grpSpLocks/>
          </p:cNvGrpSpPr>
          <p:nvPr/>
        </p:nvGrpSpPr>
        <p:grpSpPr bwMode="auto">
          <a:xfrm>
            <a:off x="4074055" y="4175872"/>
            <a:ext cx="2717800" cy="1225550"/>
            <a:chOff x="2032075" y="1285860"/>
            <a:chExt cx="2718515" cy="1225780"/>
          </a:xfrm>
        </p:grpSpPr>
        <p:grpSp>
          <p:nvGrpSpPr>
            <p:cNvPr id="35" name="Group 12"/>
            <p:cNvGrpSpPr>
              <a:grpSpLocks/>
            </p:cNvGrpSpPr>
            <p:nvPr/>
          </p:nvGrpSpPr>
          <p:grpSpPr bwMode="auto">
            <a:xfrm>
              <a:off x="2032075" y="1285860"/>
              <a:ext cx="2718515" cy="1225780"/>
              <a:chOff x="1997" y="1314"/>
              <a:chExt cx="1889" cy="1009"/>
            </a:xfrm>
          </p:grpSpPr>
          <p:grpSp>
            <p:nvGrpSpPr>
              <p:cNvPr id="37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42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71CD">
                        <a:gamma/>
                        <a:shade val="63529"/>
                        <a:invGamma/>
                      </a:srgbClr>
                    </a:gs>
                    <a:gs pos="100000">
                      <a:srgbClr val="3371C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5C0E9"/>
                    </a:gs>
                    <a:gs pos="100000">
                      <a:srgbClr val="3371C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kern="0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8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6A583B"/>
                  </a:gs>
                  <a:gs pos="100000">
                    <a:srgbClr val="E6BF80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E6BF80">
                      <a:alpha val="0"/>
                    </a:srgbClr>
                  </a:gs>
                  <a:gs pos="100000">
                    <a:srgbClr val="F6E9D3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B69765"/>
                  </a:gs>
                  <a:gs pos="100000">
                    <a:srgbClr val="E6BF80">
                      <a:alpha val="48000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6BF80">
                      <a:alpha val="37999"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 kern="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" name="Text Box 20"/>
            <p:cNvSpPr txBox="1">
              <a:spLocks noChangeArrowheads="1"/>
            </p:cNvSpPr>
            <p:nvPr/>
          </p:nvSpPr>
          <p:spPr bwMode="gray">
            <a:xfrm>
              <a:off x="2429053" y="1538715"/>
              <a:ext cx="2069734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400" b="1" kern="0" dirty="0" smtClean="0">
                  <a:solidFill>
                    <a:srgbClr val="000000"/>
                  </a:solidFill>
                </a:rPr>
                <a:t>По скорости</a:t>
              </a:r>
              <a:endParaRPr lang="en-US" sz="1400" kern="0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2616458" y="404664"/>
            <a:ext cx="3618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000000"/>
                </a:solidFill>
              </a:rPr>
              <a:t>Виды движения: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144775" y="2894278"/>
            <a:ext cx="1996887" cy="400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800196" y="2894278"/>
            <a:ext cx="1996887" cy="400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261328" y="5828408"/>
            <a:ext cx="1996887" cy="400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716060" y="5780783"/>
            <a:ext cx="1996887" cy="400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6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4748"/>
            <a:ext cx="9144000" cy="685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8024" y="332656"/>
            <a:ext cx="4104456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221088"/>
            <a:ext cx="2808312" cy="7920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517232"/>
            <a:ext cx="5184576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18880" y="4131479"/>
            <a:ext cx="2017216" cy="7558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11210" y="4131479"/>
            <a:ext cx="3232790" cy="1093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42074" y="5517232"/>
            <a:ext cx="2971061" cy="10035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69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ВЛАДИМИР\Desktop\рис. механика\uscor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116632"/>
            <a:ext cx="4392488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365104"/>
            <a:ext cx="2520280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6651" y="5611552"/>
            <a:ext cx="4469365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23320" y="4376057"/>
            <a:ext cx="1911966" cy="8531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22166" y="4376056"/>
            <a:ext cx="3742321" cy="24819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95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1261" y="110841"/>
            <a:ext cx="84249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Если скорость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и 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ускорение тела имеют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одинаковые 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направления (</a:t>
            </a:r>
            <a:r>
              <a:rPr lang="ru-RU" sz="2800" b="1" i="1" dirty="0" smtClean="0">
                <a:solidFill>
                  <a:srgbClr val="7030A0"/>
                </a:solidFill>
                <a:ea typeface="Times New Roman"/>
              </a:rPr>
              <a:t>а</a:t>
            </a:r>
            <a:r>
              <a:rPr lang="en-US" sz="2800" b="1" dirty="0" smtClean="0">
                <a:solidFill>
                  <a:srgbClr val="7030A0"/>
                </a:solidFill>
                <a:ea typeface="Times New Roman"/>
              </a:rPr>
              <a:t>&gt;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0), то такое  равнопеременное движение называется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8688" y="3501008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0000"/>
                </a:solidFill>
                <a:ea typeface="Times New Roman"/>
              </a:rPr>
              <a:t>В этом случае кинематические уравнения выглядят так:</a:t>
            </a:r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868" y="2128778"/>
            <a:ext cx="318115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08" y="4514654"/>
            <a:ext cx="2426560" cy="6617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76987"/>
            <a:ext cx="2759910" cy="11983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373216"/>
            <a:ext cx="3312368" cy="11774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627784" y="1381986"/>
            <a:ext cx="3492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ea typeface="Times New Roman"/>
              </a:rPr>
              <a:t>равноускоренным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01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7597" y="36504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Если скорость и 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ускорение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тела имеют 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противоположные  направления (</a:t>
            </a:r>
            <a:r>
              <a:rPr lang="ru-RU" sz="2800" b="1" i="1" dirty="0" smtClean="0">
                <a:solidFill>
                  <a:srgbClr val="7030A0"/>
                </a:solidFill>
                <a:ea typeface="Times New Roman"/>
              </a:rPr>
              <a:t>а</a:t>
            </a:r>
            <a:r>
              <a:rPr lang="en-US" sz="2800" b="1" dirty="0" smtClean="0">
                <a:solidFill>
                  <a:srgbClr val="7030A0"/>
                </a:solidFill>
                <a:ea typeface="Times New Roman"/>
              </a:rPr>
              <a:t>&lt;0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),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то такое </a:t>
            </a:r>
            <a:r>
              <a:rPr lang="ru-RU" sz="2800" b="1" dirty="0" smtClean="0">
                <a:solidFill>
                  <a:srgbClr val="7030A0"/>
                </a:solidFill>
                <a:ea typeface="Times New Roman"/>
              </a:rPr>
              <a:t>равнопеременное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движение называется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283" y="3343518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0000"/>
                </a:solidFill>
                <a:ea typeface="Times New Roman"/>
              </a:rPr>
              <a:t>В этом случае кинематические уравнения выглядят так:</a:t>
            </a:r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47051"/>
            <a:ext cx="3024336" cy="147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222" y="5430350"/>
            <a:ext cx="3443654" cy="12241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765" y="3861048"/>
            <a:ext cx="2895416" cy="1257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36" y="4167940"/>
            <a:ext cx="2625828" cy="11277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71514" y="1306235"/>
            <a:ext cx="3822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ea typeface="Times New Roman"/>
              </a:rPr>
              <a:t>равнозамедленным</a:t>
            </a:r>
            <a:endParaRPr lang="ru-RU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52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840" y="188640"/>
            <a:ext cx="8517632" cy="1512168"/>
          </a:xfrm>
          <a:solidFill>
            <a:srgbClr val="FFFF99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" pitchFamily="18" charset="0"/>
              </a:rPr>
              <a:t>Связь проекции перемещения тела с конечной скоростью при равноускоренном движении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44824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kern="0" dirty="0" smtClean="0">
              <a:solidFill>
                <a:srgbClr val="4B4B4B"/>
              </a:solidFill>
              <a:latin typeface="Cambria" pitchFamily="18" charset="0"/>
              <a:ea typeface="Times New Roman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prstClr val="black"/>
                </a:solidFill>
                <a:latin typeface="Cambria" pitchFamily="18" charset="0"/>
                <a:ea typeface="Times New Roman"/>
              </a:rPr>
              <a:t>Из уравнений                                   и                                       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189798"/>
            <a:ext cx="3242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0" dirty="0">
                <a:solidFill>
                  <a:prstClr val="black"/>
                </a:solidFill>
                <a:latin typeface="Cambria" pitchFamily="18" charset="0"/>
                <a:ea typeface="Times New Roman"/>
              </a:rPr>
              <a:t>м</a:t>
            </a:r>
            <a:r>
              <a:rPr lang="ru-RU" sz="2800" b="1" kern="0" dirty="0" smtClean="0">
                <a:solidFill>
                  <a:prstClr val="black"/>
                </a:solidFill>
                <a:latin typeface="Cambria" pitchFamily="18" charset="0"/>
                <a:ea typeface="Times New Roman"/>
              </a:rPr>
              <a:t>ожно получить: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580" y="4733609"/>
            <a:ext cx="873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prstClr val="black"/>
                </a:solidFill>
                <a:latin typeface="Cambria" pitchFamily="18" charset="0"/>
                <a:ea typeface="Times New Roman"/>
              </a:rPr>
              <a:t>При 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241" y="4657466"/>
            <a:ext cx="1163371" cy="67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793098" y="4733609"/>
            <a:ext cx="2105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0" dirty="0">
                <a:solidFill>
                  <a:prstClr val="black"/>
                </a:solidFill>
                <a:latin typeface="Cambria" pitchFamily="18" charset="0"/>
                <a:ea typeface="Times New Roman"/>
              </a:rPr>
              <a:t>п</a:t>
            </a:r>
            <a:r>
              <a:rPr lang="ru-RU" sz="2800" b="1" kern="0" dirty="0" smtClean="0">
                <a:solidFill>
                  <a:prstClr val="black"/>
                </a:solidFill>
                <a:latin typeface="Cambria" pitchFamily="18" charset="0"/>
                <a:ea typeface="Times New Roman"/>
              </a:rPr>
              <a:t>олучим: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245078" y="6060088"/>
            <a:ext cx="978408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837" y="6012090"/>
            <a:ext cx="1006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303" y="5676814"/>
            <a:ext cx="2369818" cy="802680"/>
          </a:xfrm>
          <a:prstGeom prst="rect">
            <a:avLst/>
          </a:prstGeom>
          <a:solidFill>
            <a:srgbClr val="CCFFFF"/>
          </a:solidFill>
          <a:ln>
            <a:solidFill>
              <a:srgbClr val="0070C0"/>
            </a:solidFill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96" y="5327640"/>
            <a:ext cx="1783047" cy="1426437"/>
          </a:xfrm>
          <a:prstGeom prst="rect">
            <a:avLst/>
          </a:prstGeom>
          <a:solidFill>
            <a:srgbClr val="CCFFFF"/>
          </a:solidFill>
          <a:ln>
            <a:solidFill>
              <a:srgbClr val="0070C0"/>
            </a:solidFill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060" y="5327640"/>
            <a:ext cx="1813385" cy="1450708"/>
          </a:xfrm>
          <a:prstGeom prst="rect">
            <a:avLst/>
          </a:prstGeom>
          <a:solidFill>
            <a:srgbClr val="CCFFFF"/>
          </a:solidFill>
          <a:ln>
            <a:solidFill>
              <a:srgbClr val="0070C0"/>
            </a:solidFill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67879"/>
            <a:ext cx="24574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379" y="1844824"/>
            <a:ext cx="27797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904" y="3265941"/>
            <a:ext cx="2690727" cy="14676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91446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73428"/>
            <a:ext cx="8784976" cy="31085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u="sng" kern="0" dirty="0" smtClean="0">
                <a:solidFill>
                  <a:srgbClr val="000000"/>
                </a:solidFill>
                <a:latin typeface="Cambria" pitchFamily="18" charset="0"/>
              </a:rPr>
              <a:t>Задача 1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. Поезд, имея начальную скорость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kern="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                              , стал двигаться </a:t>
            </a:r>
            <a:r>
              <a:rPr lang="ru-RU" sz="2800" b="1" i="1" kern="0" dirty="0" err="1" smtClean="0">
                <a:solidFill>
                  <a:srgbClr val="000000"/>
                </a:solidFill>
                <a:latin typeface="Cambria" pitchFamily="18" charset="0"/>
              </a:rPr>
              <a:t>равнозамедленно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и через время </a:t>
            </a:r>
            <a:r>
              <a:rPr lang="en-US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US" sz="2800" i="1" kern="0" dirty="0" smtClean="0">
                <a:solidFill>
                  <a:srgbClr val="000000"/>
                </a:solidFill>
                <a:latin typeface="Cambria" pitchFamily="18" charset="0"/>
              </a:rPr>
              <a:t>t=10 c</a:t>
            </a:r>
            <a:r>
              <a:rPr lang="en-US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скорость до                                 . </a:t>
            </a:r>
            <a:r>
              <a:rPr lang="ru-RU" sz="2800" b="1" i="1" kern="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         Какова средняя скорость поезда? С каким ускорением двигался поезд на этом участке? Какой он при этом прошёл  путь?                           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kern="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                        (                                                      </a:t>
            </a:r>
            <a:r>
              <a:rPr lang="en-US" sz="2800" i="1" kern="0" dirty="0" smtClean="0">
                <a:solidFill>
                  <a:srgbClr val="000000"/>
                </a:solidFill>
                <a:latin typeface="Cambria" pitchFamily="18" charset="0"/>
              </a:rPr>
              <a:t>s</a:t>
            </a:r>
            <a:r>
              <a:rPr lang="ru-RU" sz="2800" i="1" kern="0" dirty="0" smtClean="0">
                <a:solidFill>
                  <a:srgbClr val="000000"/>
                </a:solidFill>
                <a:latin typeface="Cambria" pitchFamily="18" charset="0"/>
              </a:rPr>
              <a:t> ≈170 м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5" y="1368642"/>
            <a:ext cx="2370412" cy="548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68680"/>
            <a:ext cx="2250415" cy="426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293096"/>
            <a:ext cx="8784976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u="sng" kern="0" dirty="0" smtClean="0">
                <a:solidFill>
                  <a:srgbClr val="000000"/>
                </a:solidFill>
                <a:latin typeface="Cambria" pitchFamily="18" charset="0"/>
              </a:rPr>
              <a:t>Задача 2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.</a:t>
            </a:r>
            <a:r>
              <a:rPr lang="ru-RU" sz="2800" i="1" kern="0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Поезд, двигаясь со станции с ускорением   а=0,4 м/с , прошёл путь </a:t>
            </a:r>
            <a:r>
              <a:rPr lang="en-US" sz="2800" b="1" i="1" kern="0" dirty="0" smtClean="0">
                <a:solidFill>
                  <a:srgbClr val="000000"/>
                </a:solidFill>
                <a:latin typeface="Cambria" pitchFamily="18" charset="0"/>
              </a:rPr>
              <a:t>s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=0,5 км. Какой скорости достиг при этом поезд и сколько времени он разгонялся?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kern="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                                                          ( </a:t>
            </a:r>
            <a:r>
              <a:rPr lang="el-GR" sz="2800" i="1" kern="0" dirty="0" smtClean="0">
                <a:solidFill>
                  <a:srgbClr val="000000"/>
                </a:solidFill>
                <a:latin typeface="Cambria" pitchFamily="18" charset="0"/>
              </a:rPr>
              <a:t>υ</a:t>
            </a:r>
            <a:r>
              <a:rPr lang="ru-RU" sz="2800" i="1" kern="0" dirty="0" smtClean="0">
                <a:solidFill>
                  <a:srgbClr val="000000"/>
                </a:solidFill>
                <a:latin typeface="Cambria" pitchFamily="18" charset="0"/>
              </a:rPr>
              <a:t>=20 м/с ,   </a:t>
            </a:r>
            <a:r>
              <a:rPr lang="en-US" sz="2800" i="1" kern="0" dirty="0" smtClean="0">
                <a:solidFill>
                  <a:srgbClr val="000000"/>
                </a:solidFill>
                <a:latin typeface="Cambria" pitchFamily="18" charset="0"/>
              </a:rPr>
              <a:t>t</a:t>
            </a:r>
            <a:r>
              <a:rPr lang="ru-RU" sz="2800" i="1" kern="0" dirty="0" smtClean="0">
                <a:solidFill>
                  <a:srgbClr val="000000"/>
                </a:solidFill>
                <a:latin typeface="Cambria" pitchFamily="18" charset="0"/>
              </a:rPr>
              <a:t>=50 с </a:t>
            </a:r>
            <a:r>
              <a:rPr lang="ru-RU" sz="2800" b="1" i="1" kern="0" dirty="0" smtClean="0">
                <a:solidFill>
                  <a:srgbClr val="000000"/>
                </a:solidFill>
                <a:latin typeface="Cambria" pitchFamily="18" charset="0"/>
              </a:rPr>
              <a:t>)</a:t>
            </a: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85742"/>
            <a:ext cx="1713028" cy="52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65416"/>
            <a:ext cx="2001659" cy="52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6778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332656"/>
            <a:ext cx="833467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Раздел 1 Механика</a:t>
            </a:r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i="1" dirty="0">
                <a:solidFill>
                  <a:prstClr val="black"/>
                </a:solidFill>
              </a:rPr>
              <a:t> </a:t>
            </a:r>
            <a:endParaRPr lang="ru-RU" sz="3200" dirty="0">
              <a:solidFill>
                <a:prstClr val="black"/>
              </a:solidFill>
            </a:endParaRPr>
          </a:p>
          <a:p>
            <a:pPr lvl="0" algn="ctr"/>
            <a:r>
              <a:rPr lang="ru-RU" sz="3600" i="1" u="sng" dirty="0">
                <a:solidFill>
                  <a:prstClr val="black"/>
                </a:solidFill>
              </a:rPr>
              <a:t>Лекция №</a:t>
            </a:r>
            <a:r>
              <a:rPr lang="ru-RU" sz="3600" i="1" u="sng" dirty="0" smtClean="0">
                <a:solidFill>
                  <a:prstClr val="black"/>
                </a:solidFill>
              </a:rPr>
              <a:t>1</a:t>
            </a: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</a:rPr>
              <a:t>Кинематика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501008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1. Общие сведения о движении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2</a:t>
            </a:r>
            <a:r>
              <a:rPr lang="ru-RU" sz="3200" dirty="0">
                <a:solidFill>
                  <a:prstClr val="black"/>
                </a:solidFill>
                <a:ea typeface="+mj-ea"/>
                <a:cs typeface="+mj-cs"/>
              </a:rPr>
              <a:t>. </a:t>
            </a:r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Относительность </a:t>
            </a:r>
            <a:r>
              <a:rPr lang="ru-RU" sz="3200" dirty="0">
                <a:solidFill>
                  <a:prstClr val="black"/>
                </a:solidFill>
                <a:ea typeface="+mj-ea"/>
                <a:cs typeface="+mj-cs"/>
              </a:rPr>
              <a:t>механического </a:t>
            </a:r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движения. Системы </a:t>
            </a:r>
            <a:r>
              <a:rPr lang="ru-RU" sz="3200" dirty="0">
                <a:solidFill>
                  <a:prstClr val="black"/>
                </a:solidFill>
                <a:ea typeface="+mj-ea"/>
                <a:cs typeface="+mj-cs"/>
              </a:rPr>
              <a:t>отсчёта</a:t>
            </a:r>
            <a:endParaRPr kumimoji="0" lang="ru-RU" sz="320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3. Характеристики механического движения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ea typeface="+mj-ea"/>
                <a:cs typeface="+mj-cs"/>
              </a:rPr>
              <a:t>4. </a:t>
            </a:r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Виды </a:t>
            </a:r>
            <a:r>
              <a:rPr lang="ru-RU" sz="3200" dirty="0" smtClean="0">
                <a:solidFill>
                  <a:prstClr val="black"/>
                </a:solidFill>
                <a:ea typeface="+mj-ea"/>
                <a:cs typeface="+mj-cs"/>
              </a:rPr>
              <a:t>движения</a:t>
            </a:r>
            <a:endParaRPr kumimoji="0" lang="ru-RU" sz="32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424" y="2772917"/>
            <a:ext cx="3249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План лекции: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37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36912"/>
            <a:ext cx="8064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Общие сведения о движении</a:t>
            </a:r>
          </a:p>
        </p:txBody>
      </p:sp>
    </p:spTree>
    <p:extLst>
      <p:ext uri="{BB962C8B-B14F-4D97-AF65-F5344CB8AC3E}">
        <p14:creationId xmlns:p14="http://schemas.microsoft.com/office/powerpoint/2010/main" val="359963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2682875" y="274638"/>
            <a:ext cx="5895975" cy="1246353"/>
            <a:chOff x="2014538" y="1071546"/>
            <a:chExt cx="5895975" cy="1246353"/>
          </a:xfrm>
        </p:grpSpPr>
        <p:sp>
          <p:nvSpPr>
            <p:cNvPr id="32" name="AutoShape 3"/>
            <p:cNvSpPr>
              <a:spLocks noChangeArrowheads="1"/>
            </p:cNvSpPr>
            <p:nvPr/>
          </p:nvSpPr>
          <p:spPr bwMode="ltGray">
            <a:xfrm>
              <a:off x="2014538" y="1071546"/>
              <a:ext cx="5895975" cy="1225550"/>
            </a:xfrm>
            <a:prstGeom prst="roundRect">
              <a:avLst>
                <a:gd name="adj" fmla="val 16449"/>
              </a:avLst>
            </a:prstGeom>
            <a:gradFill rotWithShape="1">
              <a:gsLst>
                <a:gs pos="0">
                  <a:srgbClr val="C0C0C0">
                    <a:gamma/>
                    <a:tint val="91765"/>
                    <a:invGamma/>
                  </a:srgbClr>
                </a:gs>
                <a:gs pos="50000">
                  <a:srgbClr val="C0C0C0">
                    <a:alpha val="30000"/>
                  </a:srgbClr>
                </a:gs>
                <a:gs pos="100000">
                  <a:srgbClr val="C0C0C0">
                    <a:gamma/>
                    <a:tint val="9176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03" name="Rectangle 6"/>
            <p:cNvSpPr>
              <a:spLocks noChangeArrowheads="1"/>
            </p:cNvSpPr>
            <p:nvPr/>
          </p:nvSpPr>
          <p:spPr bwMode="gray">
            <a:xfrm>
              <a:off x="2464043" y="1240681"/>
              <a:ext cx="5394105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71450" indent="-171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80808"/>
                  </a:solidFill>
                  <a:latin typeface="Arial" charset="0"/>
                </a:rPr>
                <a:t> </a:t>
              </a:r>
              <a:r>
                <a:rPr lang="ru-RU" sz="3200" b="1" i="1" dirty="0">
                  <a:solidFill>
                    <a:srgbClr val="C00000"/>
                  </a:solidFill>
                </a:rPr>
                <a:t>Раздел физики, изучающий механическое движение</a:t>
              </a:r>
              <a:endParaRPr lang="en-US" sz="2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8" name="Группа 37"/>
          <p:cNvGrpSpPr>
            <a:grpSpLocks/>
          </p:cNvGrpSpPr>
          <p:nvPr/>
        </p:nvGrpSpPr>
        <p:grpSpPr bwMode="auto">
          <a:xfrm>
            <a:off x="446088" y="366713"/>
            <a:ext cx="2530475" cy="930275"/>
            <a:chOff x="500035" y="1238234"/>
            <a:chExt cx="2530504" cy="930275"/>
          </a:xfrm>
        </p:grpSpPr>
        <p:sp>
          <p:nvSpPr>
            <p:cNvPr id="34" name="AutoShape 8"/>
            <p:cNvSpPr>
              <a:spLocks noChangeArrowheads="1"/>
            </p:cNvSpPr>
            <p:nvPr/>
          </p:nvSpPr>
          <p:spPr bwMode="ltGray">
            <a:xfrm>
              <a:off x="500035" y="1238234"/>
              <a:ext cx="2530504" cy="9302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8824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381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98" name="Rectangle 10"/>
            <p:cNvSpPr>
              <a:spLocks noChangeArrowheads="1"/>
            </p:cNvSpPr>
            <p:nvPr/>
          </p:nvSpPr>
          <p:spPr bwMode="black">
            <a:xfrm>
              <a:off x="552584" y="1363137"/>
              <a:ext cx="242376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dirty="0">
                  <a:solidFill>
                    <a:srgbClr val="F8F8F8"/>
                  </a:solidFill>
                </a:rPr>
                <a:t>Механика</a:t>
              </a:r>
              <a:endParaRPr lang="en-US" sz="3600" b="1" dirty="0">
                <a:solidFill>
                  <a:srgbClr val="F8F8F8"/>
                </a:solidFill>
              </a:endParaRPr>
            </a:p>
          </p:txBody>
        </p:sp>
        <p:pic>
          <p:nvPicPr>
            <p:cNvPr id="16399" name="Picture 23" descr="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56" y="1265221"/>
              <a:ext cx="236595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Прямоугольник 46"/>
          <p:cNvSpPr/>
          <p:nvPr/>
        </p:nvSpPr>
        <p:spPr>
          <a:xfrm>
            <a:off x="431062" y="3933056"/>
            <a:ext cx="8352928" cy="212365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изменение 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по­ложения те­ла </a:t>
            </a:r>
            <a:r>
              <a: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в пространстве относи­тельно других тел с течением 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вре­мени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0008" y="2727074"/>
            <a:ext cx="81788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kern="0" dirty="0">
                <a:solidFill>
                  <a:srgbClr val="FF0000"/>
                </a:solidFill>
              </a:rPr>
              <a:t>Механическим </a:t>
            </a:r>
            <a:r>
              <a:rPr lang="ru-RU" sz="3600" b="1" kern="0" dirty="0" smtClean="0">
                <a:solidFill>
                  <a:srgbClr val="FF0000"/>
                </a:solidFill>
              </a:rPr>
              <a:t>движением </a:t>
            </a:r>
            <a:r>
              <a:rPr lang="ru-RU" sz="3600" kern="0" dirty="0" smtClean="0">
                <a:solidFill>
                  <a:sysClr val="windowText" lastClr="000000"/>
                </a:solidFill>
              </a:rPr>
              <a:t>называется </a:t>
            </a:r>
            <a:endParaRPr lang="ru-RU" sz="36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27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/>
          <p:cNvGrpSpPr>
            <a:grpSpLocks/>
          </p:cNvGrpSpPr>
          <p:nvPr/>
        </p:nvGrpSpPr>
        <p:grpSpPr bwMode="auto">
          <a:xfrm>
            <a:off x="395536" y="3356992"/>
            <a:ext cx="2727325" cy="3312368"/>
            <a:chOff x="626536" y="4454519"/>
            <a:chExt cx="2516744" cy="3152079"/>
          </a:xfrm>
        </p:grpSpPr>
        <p:sp>
          <p:nvSpPr>
            <p:cNvPr id="77827" name="AutoShape 3"/>
            <p:cNvSpPr>
              <a:spLocks noChangeArrowheads="1"/>
            </p:cNvSpPr>
            <p:nvPr/>
          </p:nvSpPr>
          <p:spPr bwMode="gray">
            <a:xfrm rot="5400000">
              <a:off x="463462" y="4631460"/>
              <a:ext cx="2855171" cy="2504464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rgbClr val="FFFFFF">
                    <a:gamma/>
                    <a:shade val="78824"/>
                    <a:invGamma/>
                    <a:alpha val="98000"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78824"/>
                    <a:invGamma/>
                    <a:alpha val="98000"/>
                  </a:srgbClr>
                </a:gs>
              </a:gsLst>
              <a:lin ang="540000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29" name="Freeform 4"/>
            <p:cNvSpPr>
              <a:spLocks/>
            </p:cNvSpPr>
            <p:nvPr/>
          </p:nvSpPr>
          <p:spPr bwMode="gray">
            <a:xfrm>
              <a:off x="655138" y="4454519"/>
              <a:ext cx="2477029" cy="481012"/>
            </a:xfrm>
            <a:custGeom>
              <a:avLst/>
              <a:gdLst>
                <a:gd name="T0" fmla="*/ 5 w 1270"/>
                <a:gd name="T1" fmla="*/ 303 h 303"/>
                <a:gd name="T2" fmla="*/ 21 w 1270"/>
                <a:gd name="T3" fmla="*/ 177 h 303"/>
                <a:gd name="T4" fmla="*/ 172 w 1270"/>
                <a:gd name="T5" fmla="*/ 22 h 303"/>
                <a:gd name="T6" fmla="*/ 361 w 1270"/>
                <a:gd name="T7" fmla="*/ 11 h 303"/>
                <a:gd name="T8" fmla="*/ 932 w 1270"/>
                <a:gd name="T9" fmla="*/ 12 h 303"/>
                <a:gd name="T10" fmla="*/ 1070 w 1270"/>
                <a:gd name="T11" fmla="*/ 14 h 303"/>
                <a:gd name="T12" fmla="*/ 1260 w 1270"/>
                <a:gd name="T13" fmla="*/ 189 h 303"/>
                <a:gd name="T14" fmla="*/ 1266 w 1270"/>
                <a:gd name="T15" fmla="*/ 302 h 303"/>
                <a:gd name="T16" fmla="*/ 5 w 1270"/>
                <a:gd name="T17" fmla="*/ 303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70" h="303">
                  <a:moveTo>
                    <a:pt x="5" y="303"/>
                  </a:moveTo>
                  <a:cubicBezTo>
                    <a:pt x="5" y="303"/>
                    <a:pt x="0" y="253"/>
                    <a:pt x="21" y="177"/>
                  </a:cubicBezTo>
                  <a:cubicBezTo>
                    <a:pt x="48" y="130"/>
                    <a:pt x="69" y="44"/>
                    <a:pt x="172" y="22"/>
                  </a:cubicBezTo>
                  <a:cubicBezTo>
                    <a:pt x="275" y="0"/>
                    <a:pt x="235" y="13"/>
                    <a:pt x="361" y="11"/>
                  </a:cubicBezTo>
                  <a:cubicBezTo>
                    <a:pt x="487" y="9"/>
                    <a:pt x="813" y="12"/>
                    <a:pt x="932" y="12"/>
                  </a:cubicBezTo>
                  <a:cubicBezTo>
                    <a:pt x="1050" y="12"/>
                    <a:pt x="998" y="2"/>
                    <a:pt x="1070" y="14"/>
                  </a:cubicBezTo>
                  <a:cubicBezTo>
                    <a:pt x="1143" y="26"/>
                    <a:pt x="1215" y="84"/>
                    <a:pt x="1260" y="189"/>
                  </a:cubicBezTo>
                  <a:cubicBezTo>
                    <a:pt x="1270" y="262"/>
                    <a:pt x="1266" y="302"/>
                    <a:pt x="1266" y="302"/>
                  </a:cubicBezTo>
                  <a:lnTo>
                    <a:pt x="5" y="303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4D5B6B"/>
                </a:solidFill>
                <a:latin typeface="Arial" charset="0"/>
              </a:endParaRPr>
            </a:p>
          </p:txBody>
        </p:sp>
        <p:sp>
          <p:nvSpPr>
            <p:cNvPr id="16430" name="Text Box 6"/>
            <p:cNvSpPr txBox="1">
              <a:spLocks noChangeArrowheads="1"/>
            </p:cNvSpPr>
            <p:nvPr/>
          </p:nvSpPr>
          <p:spPr bwMode="gray">
            <a:xfrm>
              <a:off x="626536" y="4498055"/>
              <a:ext cx="2482907" cy="31085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800" b="1" i="1" dirty="0">
                  <a:solidFill>
                    <a:srgbClr val="000000"/>
                  </a:solidFill>
                </a:rPr>
                <a:t>изучает способы математического описания движения тел</a:t>
              </a:r>
              <a:endParaRPr lang="en-US" sz="2800" b="1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43" name="Группа 42"/>
          <p:cNvGrpSpPr>
            <a:grpSpLocks noChangeAspect="1"/>
          </p:cNvGrpSpPr>
          <p:nvPr/>
        </p:nvGrpSpPr>
        <p:grpSpPr bwMode="auto">
          <a:xfrm>
            <a:off x="5558114" y="3666307"/>
            <a:ext cx="2714625" cy="2210966"/>
            <a:chOff x="3497328" y="4452931"/>
            <a:chExt cx="2594096" cy="1974879"/>
          </a:xfrm>
        </p:grpSpPr>
        <p:sp>
          <p:nvSpPr>
            <p:cNvPr id="77831" name="AutoShape 7"/>
            <p:cNvSpPr>
              <a:spLocks noChangeArrowheads="1"/>
            </p:cNvSpPr>
            <p:nvPr/>
          </p:nvSpPr>
          <p:spPr bwMode="gray">
            <a:xfrm rot="5400000">
              <a:off x="3808524" y="4144911"/>
              <a:ext cx="1971703" cy="2594096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rgbClr val="FFFFFF">
                    <a:gamma/>
                    <a:shade val="78824"/>
                    <a:invGamma/>
                    <a:alpha val="98000"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78824"/>
                    <a:invGamma/>
                    <a:alpha val="98000"/>
                  </a:srgbClr>
                </a:gs>
              </a:gsLst>
              <a:lin ang="540000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24" name="Freeform 8"/>
            <p:cNvSpPr>
              <a:spLocks/>
            </p:cNvSpPr>
            <p:nvPr/>
          </p:nvSpPr>
          <p:spPr bwMode="gray">
            <a:xfrm>
              <a:off x="3517997" y="4452931"/>
              <a:ext cx="2559589" cy="481013"/>
            </a:xfrm>
            <a:custGeom>
              <a:avLst/>
              <a:gdLst>
                <a:gd name="T0" fmla="*/ 6 w 1261"/>
                <a:gd name="T1" fmla="*/ 297 h 303"/>
                <a:gd name="T2" fmla="*/ 18 w 1261"/>
                <a:gd name="T3" fmla="*/ 174 h 303"/>
                <a:gd name="T4" fmla="*/ 171 w 1261"/>
                <a:gd name="T5" fmla="*/ 30 h 303"/>
                <a:gd name="T6" fmla="*/ 352 w 1261"/>
                <a:gd name="T7" fmla="*/ 13 h 303"/>
                <a:gd name="T8" fmla="*/ 922 w 1261"/>
                <a:gd name="T9" fmla="*/ 10 h 303"/>
                <a:gd name="T10" fmla="*/ 1061 w 1261"/>
                <a:gd name="T11" fmla="*/ 12 h 303"/>
                <a:gd name="T12" fmla="*/ 1251 w 1261"/>
                <a:gd name="T13" fmla="*/ 190 h 303"/>
                <a:gd name="T14" fmla="*/ 1257 w 1261"/>
                <a:gd name="T15" fmla="*/ 303 h 303"/>
                <a:gd name="T16" fmla="*/ 6 w 1261"/>
                <a:gd name="T17" fmla="*/ 297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61" h="303">
                  <a:moveTo>
                    <a:pt x="6" y="297"/>
                  </a:moveTo>
                  <a:cubicBezTo>
                    <a:pt x="6" y="297"/>
                    <a:pt x="0" y="225"/>
                    <a:pt x="18" y="174"/>
                  </a:cubicBezTo>
                  <a:cubicBezTo>
                    <a:pt x="36" y="123"/>
                    <a:pt x="105" y="45"/>
                    <a:pt x="171" y="30"/>
                  </a:cubicBezTo>
                  <a:cubicBezTo>
                    <a:pt x="237" y="15"/>
                    <a:pt x="227" y="16"/>
                    <a:pt x="352" y="13"/>
                  </a:cubicBezTo>
                  <a:cubicBezTo>
                    <a:pt x="477" y="10"/>
                    <a:pt x="804" y="10"/>
                    <a:pt x="922" y="10"/>
                  </a:cubicBezTo>
                  <a:cubicBezTo>
                    <a:pt x="1039" y="10"/>
                    <a:pt x="988" y="0"/>
                    <a:pt x="1061" y="12"/>
                  </a:cubicBezTo>
                  <a:cubicBezTo>
                    <a:pt x="1133" y="24"/>
                    <a:pt x="1206" y="83"/>
                    <a:pt x="1251" y="190"/>
                  </a:cubicBezTo>
                  <a:cubicBezTo>
                    <a:pt x="1261" y="263"/>
                    <a:pt x="1257" y="303"/>
                    <a:pt x="1257" y="303"/>
                  </a:cubicBezTo>
                  <a:lnTo>
                    <a:pt x="6" y="297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4D5B6B"/>
                </a:solidFill>
                <a:latin typeface="Arial" charset="0"/>
              </a:endParaRPr>
            </a:p>
          </p:txBody>
        </p:sp>
        <p:sp>
          <p:nvSpPr>
            <p:cNvPr id="16425" name="Text Box 10"/>
            <p:cNvSpPr txBox="1">
              <a:spLocks noChangeArrowheads="1"/>
            </p:cNvSpPr>
            <p:nvPr/>
          </p:nvSpPr>
          <p:spPr bwMode="gray">
            <a:xfrm>
              <a:off x="3500430" y="4507145"/>
              <a:ext cx="2571768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800" b="1" i="1" dirty="0">
                  <a:solidFill>
                    <a:srgbClr val="1C1C1C"/>
                  </a:solidFill>
                </a:rPr>
                <a:t>изучает причины движения тел</a:t>
              </a:r>
              <a:endParaRPr lang="en-US" sz="2800" i="1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42" name="Группа 41"/>
          <p:cNvGrpSpPr>
            <a:grpSpLocks/>
          </p:cNvGrpSpPr>
          <p:nvPr/>
        </p:nvGrpSpPr>
        <p:grpSpPr bwMode="auto">
          <a:xfrm>
            <a:off x="5716483" y="1709431"/>
            <a:ext cx="2382838" cy="552450"/>
            <a:chOff x="3675092" y="2500306"/>
            <a:chExt cx="2382838" cy="553700"/>
          </a:xfrm>
        </p:grpSpPr>
        <p:grpSp>
          <p:nvGrpSpPr>
            <p:cNvPr id="16412" name="Group 15"/>
            <p:cNvGrpSpPr>
              <a:grpSpLocks/>
            </p:cNvGrpSpPr>
            <p:nvPr/>
          </p:nvGrpSpPr>
          <p:grpSpPr bwMode="auto">
            <a:xfrm>
              <a:off x="3675092" y="2500306"/>
              <a:ext cx="2382838" cy="538163"/>
              <a:chOff x="2251" y="1126"/>
              <a:chExt cx="1501" cy="339"/>
            </a:xfrm>
          </p:grpSpPr>
          <p:sp>
            <p:nvSpPr>
              <p:cNvPr id="16414" name="AutoShape 16"/>
              <p:cNvSpPr>
                <a:spLocks noChangeArrowheads="1"/>
              </p:cNvSpPr>
              <p:nvPr/>
            </p:nvSpPr>
            <p:spPr bwMode="gray">
              <a:xfrm>
                <a:off x="2251" y="1126"/>
                <a:ext cx="1501" cy="3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45454"/>
                  </a:gs>
                  <a:gs pos="50000">
                    <a:srgbClr val="EAEAEA"/>
                  </a:gs>
                  <a:gs pos="100000">
                    <a:srgbClr val="545454"/>
                  </a:gs>
                </a:gsLst>
                <a:lin ang="5400000" scaled="1"/>
              </a:gradFill>
              <a:ln>
                <a:noFill/>
              </a:ln>
              <a:effectLst>
                <a:outerShdw dist="40161" dir="4293903" algn="ctr" rotWithShape="0">
                  <a:srgbClr val="FFFFCC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7841" name="AutoShape 17"/>
              <p:cNvSpPr>
                <a:spLocks noChangeArrowheads="1"/>
              </p:cNvSpPr>
              <p:nvPr/>
            </p:nvSpPr>
            <p:spPr bwMode="gray">
              <a:xfrm>
                <a:off x="2269" y="1145"/>
                <a:ext cx="1465" cy="30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89999"/>
                    </a:schemeClr>
                  </a:gs>
                  <a:gs pos="5000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89999"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6413" name="Rectangle 18"/>
            <p:cNvSpPr>
              <a:spLocks noChangeArrowheads="1"/>
            </p:cNvSpPr>
            <p:nvPr/>
          </p:nvSpPr>
          <p:spPr bwMode="gray">
            <a:xfrm>
              <a:off x="3930057" y="2530786"/>
              <a:ext cx="19463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800" b="1" dirty="0">
                  <a:solidFill>
                    <a:srgbClr val="1C1C1C"/>
                  </a:solidFill>
                  <a:latin typeface="Arial" charset="0"/>
                </a:rPr>
                <a:t>Динамика</a:t>
              </a:r>
              <a:endParaRPr lang="en-US" sz="2800" b="1" dirty="0">
                <a:solidFill>
                  <a:srgbClr val="1C1C1C"/>
                </a:solidFill>
                <a:latin typeface="Arial" charset="0"/>
              </a:endParaRPr>
            </a:p>
          </p:txBody>
        </p:sp>
      </p:grpSp>
      <p:grpSp>
        <p:nvGrpSpPr>
          <p:cNvPr id="40" name="Группа 39"/>
          <p:cNvGrpSpPr>
            <a:grpSpLocks/>
          </p:cNvGrpSpPr>
          <p:nvPr/>
        </p:nvGrpSpPr>
        <p:grpSpPr bwMode="auto">
          <a:xfrm>
            <a:off x="446088" y="1604963"/>
            <a:ext cx="2384425" cy="563562"/>
            <a:chOff x="982692" y="2500306"/>
            <a:chExt cx="2384425" cy="562590"/>
          </a:xfrm>
        </p:grpSpPr>
        <p:grpSp>
          <p:nvGrpSpPr>
            <p:cNvPr id="16404" name="Group 23"/>
            <p:cNvGrpSpPr>
              <a:grpSpLocks/>
            </p:cNvGrpSpPr>
            <p:nvPr/>
          </p:nvGrpSpPr>
          <p:grpSpPr bwMode="auto">
            <a:xfrm>
              <a:off x="982692" y="2500306"/>
              <a:ext cx="2384425" cy="538163"/>
              <a:chOff x="555" y="1126"/>
              <a:chExt cx="1502" cy="339"/>
            </a:xfrm>
          </p:grpSpPr>
          <p:sp>
            <p:nvSpPr>
              <p:cNvPr id="77848" name="AutoShape 24"/>
              <p:cNvSpPr>
                <a:spLocks noChangeArrowheads="1"/>
              </p:cNvSpPr>
              <p:nvPr/>
            </p:nvSpPr>
            <p:spPr bwMode="gray">
              <a:xfrm>
                <a:off x="555" y="1126"/>
                <a:ext cx="1502" cy="3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36078"/>
                      <a:invGamma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>
                <a:outerShdw dist="40161" dir="4293903" algn="ctr" rotWithShape="0">
                  <a:srgbClr val="FFFFC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77849" name="AutoShape 25"/>
              <p:cNvSpPr>
                <a:spLocks noChangeArrowheads="1"/>
              </p:cNvSpPr>
              <p:nvPr/>
            </p:nvSpPr>
            <p:spPr bwMode="gray">
              <a:xfrm>
                <a:off x="574" y="1145"/>
                <a:ext cx="1464" cy="30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89999"/>
                    </a:schemeClr>
                  </a:gs>
                  <a:gs pos="5000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89999"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6405" name="Rectangle 26"/>
            <p:cNvSpPr>
              <a:spLocks noChangeArrowheads="1"/>
            </p:cNvSpPr>
            <p:nvPr/>
          </p:nvSpPr>
          <p:spPr bwMode="gray">
            <a:xfrm>
              <a:off x="1029081" y="2539676"/>
              <a:ext cx="22767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800" b="1" dirty="0">
                  <a:solidFill>
                    <a:srgbClr val="1C1C1C"/>
                  </a:solidFill>
                  <a:latin typeface="Arial" charset="0"/>
                </a:rPr>
                <a:t>Кинематика</a:t>
              </a:r>
              <a:endParaRPr lang="en-US" sz="2800" b="1" dirty="0">
                <a:solidFill>
                  <a:srgbClr val="1C1C1C"/>
                </a:solidFill>
                <a:latin typeface="Arial" charset="0"/>
              </a:endParaRPr>
            </a:p>
          </p:txBody>
        </p:sp>
      </p:grpSp>
      <p:sp>
        <p:nvSpPr>
          <p:cNvPr id="77851" name="AutoShape 27"/>
          <p:cNvSpPr>
            <a:spLocks noChangeArrowheads="1"/>
          </p:cNvSpPr>
          <p:nvPr/>
        </p:nvSpPr>
        <p:spPr bwMode="gray">
          <a:xfrm flipV="1">
            <a:off x="1196975" y="2166938"/>
            <a:ext cx="97155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7852" name="AutoShape 28"/>
          <p:cNvSpPr>
            <a:spLocks noChangeArrowheads="1"/>
          </p:cNvSpPr>
          <p:nvPr/>
        </p:nvSpPr>
        <p:spPr bwMode="gray">
          <a:xfrm flipV="1">
            <a:off x="6321502" y="2294706"/>
            <a:ext cx="1150938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7285" y="2266660"/>
            <a:ext cx="1142778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207737" y="2511457"/>
            <a:ext cx="1354177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Почему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827584" y="149431"/>
            <a:ext cx="7416824" cy="103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Механическое движение изучают такие разделы механики как</a:t>
            </a:r>
            <a:endParaRPr lang="ru-RU" sz="2400" dirty="0"/>
          </a:p>
        </p:txBody>
      </p:sp>
      <p:cxnSp>
        <p:nvCxnSpPr>
          <p:cNvPr id="4" name="Прямая со стрелкой 3"/>
          <p:cNvCxnSpPr>
            <a:stCxn id="36" idx="2"/>
            <a:endCxn id="77848" idx="0"/>
          </p:cNvCxnSpPr>
          <p:nvPr/>
        </p:nvCxnSpPr>
        <p:spPr>
          <a:xfrm flipH="1">
            <a:off x="1638301" y="1184382"/>
            <a:ext cx="2897695" cy="4205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36" idx="2"/>
            <a:endCxn id="16414" idx="0"/>
          </p:cNvCxnSpPr>
          <p:nvPr/>
        </p:nvCxnSpPr>
        <p:spPr>
          <a:xfrm>
            <a:off x="4535996" y="1184382"/>
            <a:ext cx="2371906" cy="5250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12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7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51" grpId="0" animBg="1"/>
      <p:bldP spid="77852" grpId="0" animBg="1"/>
      <p:bldP spid="2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8"/>
          <p:cNvSpPr>
            <a:spLocks noChangeAspect="1" noChangeArrowheads="1" noTextEdit="1"/>
          </p:cNvSpPr>
          <p:nvPr/>
        </p:nvSpPr>
        <p:spPr bwMode="gray">
          <a:xfrm>
            <a:off x="2955925" y="3687763"/>
            <a:ext cx="8239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62" name="AutoShape 10"/>
          <p:cNvSpPr>
            <a:spLocks noChangeAspect="1" noChangeArrowheads="1" noTextEdit="1"/>
          </p:cNvSpPr>
          <p:nvPr/>
        </p:nvSpPr>
        <p:spPr bwMode="gray">
          <a:xfrm flipH="1">
            <a:off x="4310063" y="3687763"/>
            <a:ext cx="82391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65" name="AutoShape 8"/>
          <p:cNvSpPr>
            <a:spLocks noChangeAspect="1" noChangeArrowheads="1" noTextEdit="1"/>
          </p:cNvSpPr>
          <p:nvPr/>
        </p:nvSpPr>
        <p:spPr bwMode="gray">
          <a:xfrm>
            <a:off x="4357688" y="5600700"/>
            <a:ext cx="825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66" name="AutoShape 10"/>
          <p:cNvSpPr>
            <a:spLocks noChangeAspect="1" noChangeArrowheads="1" noTextEdit="1"/>
          </p:cNvSpPr>
          <p:nvPr/>
        </p:nvSpPr>
        <p:spPr bwMode="gray">
          <a:xfrm flipH="1">
            <a:off x="5713413" y="5600700"/>
            <a:ext cx="82391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67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34959" cy="1049564"/>
          </a:xfrm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+mn-lt"/>
              </a:rPr>
              <a:t>Линия, вдоль которой движется точка тела, называется </a:t>
            </a:r>
            <a:endParaRPr lang="ru-RU" sz="3600" b="1" dirty="0" smtClean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6" name="Picture 4" descr="траектор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046" y="2012678"/>
            <a:ext cx="4542720" cy="305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5385" y="4983540"/>
            <a:ext cx="86508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</a:rPr>
              <a:t>Траектория движения </a:t>
            </a:r>
            <a:r>
              <a:rPr lang="ru-RU" sz="3200" dirty="0" smtClean="0">
                <a:solidFill>
                  <a:srgbClr val="000000"/>
                </a:solidFill>
              </a:rPr>
              <a:t>- это воображаемая линия, но, если тело при движении оставляет за собой след,  ее можно увидеть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304792"/>
            <a:ext cx="5403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траекторией движения</a:t>
            </a:r>
          </a:p>
        </p:txBody>
      </p:sp>
    </p:spTree>
    <p:extLst>
      <p:ext uri="{BB962C8B-B14F-4D97-AF65-F5344CB8AC3E}">
        <p14:creationId xmlns:p14="http://schemas.microsoft.com/office/powerpoint/2010/main" val="215396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88640"/>
            <a:ext cx="8208912" cy="1103387"/>
          </a:xfr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   </a:t>
            </a:r>
            <a:r>
              <a:rPr lang="ru-RU" dirty="0" smtClean="0">
                <a:ln w="10541" cmpd="sng">
                  <a:noFill/>
                  <a:prstDash val="solid"/>
                </a:ln>
              </a:rPr>
              <a:t>Длина траектории движения тела </a:t>
            </a:r>
            <a:endParaRPr lang="en-US" dirty="0" smtClean="0">
              <a:ln w="10541" cmpd="sng">
                <a:noFill/>
                <a:prstDash val="solid"/>
              </a:ln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ru-RU" dirty="0" smtClean="0">
                <a:ln w="10541" cmpd="sng">
                  <a:noFill/>
                  <a:prstDash val="solid"/>
                </a:ln>
              </a:rPr>
              <a:t>это </a:t>
            </a:r>
            <a:r>
              <a:rPr lang="ru-RU" b="1" dirty="0" smtClean="0">
                <a:ln w="10541" cmpd="sng">
                  <a:noFill/>
                  <a:prstDash val="solid"/>
                </a:ln>
              </a:rPr>
              <a:t>   </a:t>
            </a:r>
            <a:endParaRPr lang="ru-RU" b="1" i="1" dirty="0" smtClean="0">
              <a:ln w="10541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28" name="Дуга 27"/>
          <p:cNvSpPr/>
          <p:nvPr/>
        </p:nvSpPr>
        <p:spPr>
          <a:xfrm rot="20202860">
            <a:off x="2721271" y="2566878"/>
            <a:ext cx="2889220" cy="3230944"/>
          </a:xfrm>
          <a:prstGeom prst="arc">
            <a:avLst>
              <a:gd name="adj1" fmla="val 13921974"/>
              <a:gd name="adj2" fmla="val 21151990"/>
            </a:avLst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sysClr val="windowText" lastClr="00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823673" y="3491525"/>
            <a:ext cx="2597219" cy="262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5438610" y="3296502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0" dirty="0" smtClean="0">
                <a:ln w="10541" cmpd="sng">
                  <a:solidFill>
                    <a:srgbClr val="CC9900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6633"/>
                </a:solidFill>
                <a:latin typeface="Cambria" pitchFamily="18" charset="0"/>
              </a:rPr>
              <a:t>2</a:t>
            </a:r>
            <a:endParaRPr lang="ru-RU" sz="2800" dirty="0">
              <a:solidFill>
                <a:srgbClr val="4D5B6B"/>
              </a:solidFill>
              <a:latin typeface="Arial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93690" y="3219150"/>
            <a:ext cx="397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0" dirty="0">
                <a:ln w="10541" cmpd="sng">
                  <a:solidFill>
                    <a:srgbClr val="CC9900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6633"/>
                </a:solidFill>
                <a:latin typeface="Cambria" pitchFamily="18" charset="0"/>
              </a:rPr>
              <a:t>1</a:t>
            </a:r>
            <a:endParaRPr lang="ru-RU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760178" y="2084367"/>
            <a:ext cx="457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0" dirty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Cambria" pitchFamily="18" charset="0"/>
              </a:rPr>
              <a:t>ℓ</a:t>
            </a:r>
            <a:endParaRPr lang="ru-RU" sz="1600" dirty="0">
              <a:ln w="10541" cmpd="sng">
                <a:noFill/>
                <a:prstDash val="solid"/>
              </a:ln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95536" y="3914340"/>
            <a:ext cx="8064896" cy="2062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ln w="11430">
                  <a:noFill/>
                </a:ln>
                <a:solidFill>
                  <a:schemeClr val="tx1"/>
                </a:solidFill>
              </a:rPr>
              <a:t>Вектор, </a:t>
            </a:r>
            <a:r>
              <a:rPr lang="ru-RU" sz="3200" dirty="0">
                <a:ln w="11430">
                  <a:noFill/>
                </a:ln>
                <a:solidFill>
                  <a:schemeClr val="tx1"/>
                </a:solidFill>
              </a:rPr>
              <a:t>соединяющий </a:t>
            </a:r>
            <a:endParaRPr lang="ru-RU" sz="3200" dirty="0" smtClean="0">
              <a:ln w="11430">
                <a:noFill/>
              </a:ln>
              <a:solidFill>
                <a:schemeClr val="tx1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ln w="11430">
                  <a:noFill/>
                </a:ln>
                <a:solidFill>
                  <a:schemeClr val="tx1"/>
                </a:solidFill>
              </a:rPr>
              <a:t>начальное </a:t>
            </a:r>
            <a:r>
              <a:rPr lang="ru-RU" sz="3200" dirty="0">
                <a:ln w="11430">
                  <a:noFill/>
                </a:ln>
                <a:solidFill>
                  <a:schemeClr val="tx1"/>
                </a:solidFill>
              </a:rPr>
              <a:t>и последующее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ln w="11430">
                  <a:noFill/>
                </a:ln>
                <a:solidFill>
                  <a:schemeClr val="tx1"/>
                </a:solidFill>
              </a:rPr>
              <a:t>положения </a:t>
            </a:r>
            <a:r>
              <a:rPr lang="ru-RU" sz="3200" dirty="0" smtClean="0">
                <a:ln w="11430">
                  <a:noFill/>
                </a:ln>
                <a:solidFill>
                  <a:schemeClr val="tx1"/>
                </a:solidFill>
              </a:rPr>
              <a:t>тела</a:t>
            </a:r>
            <a:r>
              <a:rPr lang="en-US" sz="3200" dirty="0" smtClean="0">
                <a:ln w="11430">
                  <a:noFill/>
                </a:ln>
                <a:solidFill>
                  <a:schemeClr val="tx1"/>
                </a:solidFill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ln w="11430">
                  <a:noFill/>
                </a:ln>
                <a:solidFill>
                  <a:schemeClr val="tx1"/>
                </a:solidFill>
              </a:rPr>
              <a:t>это </a:t>
            </a:r>
            <a:endParaRPr lang="en-US" sz="3200" dirty="0" smtClean="0">
              <a:ln w="11430">
                <a:noFill/>
              </a:ln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3533945" y="2843136"/>
                <a:ext cx="1263871" cy="647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200" b="1" i="1">
                              <a:ln w="11430"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1" i="1">
                              <a:ln w="11430"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</m:acc>
                      <m:r>
                        <a:rPr lang="en-US" sz="3200" b="1" i="1">
                          <a:ln w="11430">
                            <a:noFill/>
                          </a:ln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ru-RU" sz="3200" b="1" i="1">
                              <a:ln w="11430"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1" i="1">
                              <a:ln w="11430">
                                <a:noFill/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945" y="2843136"/>
                <a:ext cx="1263871" cy="6478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2446750" y="1266027"/>
            <a:ext cx="30764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0541" cmpd="sng">
                  <a:noFill/>
                  <a:prstDash val="solid"/>
                </a:ln>
                <a:solidFill>
                  <a:srgbClr val="FF0000"/>
                </a:solidFill>
              </a:rPr>
              <a:t>длина пути </a:t>
            </a:r>
            <a:r>
              <a:rPr lang="ru-RU" sz="4000" b="1" i="1" dirty="0">
                <a:ln w="10541" cmpd="sng">
                  <a:noFill/>
                  <a:prstDash val="solid"/>
                </a:ln>
                <a:solidFill>
                  <a:srgbClr val="FF0000"/>
                </a:solidFill>
              </a:rPr>
              <a:t>ℓ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1814928" y="5940258"/>
                <a:ext cx="5226111" cy="717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b="1" dirty="0">
                    <a:ln w="11430">
                      <a:noFill/>
                    </a:ln>
                    <a:solidFill>
                      <a:srgbClr val="FF0000"/>
                    </a:solidFill>
                  </a:rPr>
                  <a:t>перемещение тела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3600" b="1" i="1">
                            <a:ln w="11430">
                              <a:noFill/>
                            </a:ln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b="1" i="1">
                            <a:ln w="11430">
                              <a:noFill/>
                            </a:ln>
                            <a:solidFill>
                              <a:srgbClr val="FF0000"/>
                            </a:solidFill>
                            <a:latin typeface="Cambria Math"/>
                          </a:rPr>
                          <m:t>𝑺</m:t>
                        </m:r>
                      </m:e>
                    </m:acc>
                    <m:r>
                      <a:rPr lang="en-US" sz="3600" b="1" i="1">
                        <a:ln w="11430">
                          <a:noFill/>
                        </a:ln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sz="3600" b="1" i="1">
                            <a:ln w="11430">
                              <a:noFill/>
                            </a:ln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b="1" i="1">
                            <a:ln w="11430">
                              <a:noFill/>
                            </a:ln>
                            <a:solidFill>
                              <a:srgbClr val="FF0000"/>
                            </a:solidFill>
                            <a:latin typeface="Cambria Math"/>
                          </a:rPr>
                          <m:t>𝒓</m:t>
                        </m:r>
                      </m:e>
                    </m:acc>
                  </m:oMath>
                </a14:m>
                <a:endParaRPr lang="ru-RU" sz="3600" dirty="0"/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4928" y="5940258"/>
                <a:ext cx="5226111" cy="717248"/>
              </a:xfrm>
              <a:prstGeom prst="rect">
                <a:avLst/>
              </a:prstGeom>
              <a:blipFill>
                <a:blip r:embed="rId3"/>
                <a:stretch>
                  <a:fillRect l="-3617" t="-2542" b="-313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161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6" grpId="0"/>
      <p:bldP spid="37" grpId="0"/>
      <p:bldP spid="44" grpId="0"/>
      <p:bldP spid="48" grpId="0" animBg="1"/>
      <p:bldP spid="3" grpId="0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4223" y="33265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Если размеры тела малы по сравнению с расстояниями до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этого тела, </a:t>
            </a:r>
            <a:r>
              <a:rPr kumimoji="0" lang="ru-RU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то данное тело можно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считать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324223" y="3717032"/>
            <a:ext cx="8352928" cy="257079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rgbClr val="8E736A"/>
            </a:contourClr>
          </a:sp3d>
        </p:spPr>
        <p:txBody>
          <a:bodyPr wrap="none" fromWordArt="1"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0" normalizeH="0" baseline="0" noProof="0" dirty="0">
                <a:solidFill>
                  <a:srgbClr val="FF0000"/>
                </a:solidFill>
                <a:uLnTx/>
                <a:uFillTx/>
                <a:cs typeface="Times New Roman"/>
              </a:rPr>
              <a:t>Материальная точка </a:t>
            </a:r>
            <a:r>
              <a:rPr kumimoji="0" lang="ru-RU" sz="4000" i="0" u="none" strike="noStrike" kern="10" normalizeH="0" baseline="0" noProof="0" dirty="0">
                <a:uLnTx/>
                <a:uFillTx/>
                <a:cs typeface="Times New Roman"/>
              </a:rPr>
              <a:t>– </a:t>
            </a:r>
            <a:r>
              <a:rPr lang="ru-RU" sz="4000" kern="10" dirty="0" smtClean="0">
                <a:cs typeface="Times New Roman"/>
              </a:rPr>
              <a:t>это </a:t>
            </a:r>
            <a:r>
              <a:rPr kumimoji="0" lang="ru-RU" sz="4000" i="0" u="none" strike="noStrike" kern="10" normalizeH="0" baseline="0" noProof="0" dirty="0" smtClean="0">
                <a:uLnTx/>
                <a:uFillTx/>
                <a:cs typeface="Times New Roman"/>
              </a:rPr>
              <a:t>тело</a:t>
            </a:r>
            <a:r>
              <a:rPr kumimoji="0" lang="ru-RU" sz="4000" i="0" u="none" strike="noStrike" kern="10" normalizeH="0" baseline="0" noProof="0" dirty="0">
                <a:uLnTx/>
                <a:uFillTx/>
                <a:cs typeface="Times New Roman"/>
              </a:rPr>
              <a:t>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0" normalizeH="0" baseline="0" noProof="0" dirty="0">
                <a:uLnTx/>
                <a:uFillTx/>
                <a:cs typeface="Times New Roman"/>
              </a:rPr>
              <a:t> размерами и формой которого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0" normalizeH="0" baseline="0" noProof="0" dirty="0">
                <a:uLnTx/>
                <a:uFillTx/>
                <a:cs typeface="Times New Roman"/>
              </a:rPr>
              <a:t>можно пренебречь в данных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0" normalizeH="0" baseline="0" noProof="0" dirty="0" smtClean="0">
                <a:uLnTx/>
                <a:uFillTx/>
                <a:cs typeface="Times New Roman"/>
              </a:rPr>
              <a:t>условиях</a:t>
            </a:r>
            <a:endParaRPr kumimoji="0" lang="ru-RU" sz="4000" i="0" u="none" strike="noStrike" kern="10" normalizeH="0" baseline="0" noProof="0" dirty="0">
              <a:uLnTx/>
              <a:uFillTx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0" cap="none" spc="0" normalizeH="0" baseline="0" noProof="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/>
              <a:uLnTx/>
              <a:uFillTx/>
              <a:latin typeface="Cambria" pitchFamily="18" charset="0"/>
              <a:ea typeface="+mn-ea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7401" y="2252838"/>
            <a:ext cx="50962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4000" b="1" kern="0" dirty="0">
                <a:solidFill>
                  <a:srgbClr val="FF0000"/>
                </a:solidFill>
              </a:rPr>
              <a:t>материальной точкой</a:t>
            </a:r>
            <a:endParaRPr lang="ru-RU" sz="4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250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l-Conclusion6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pl-Conclusion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Conclusion6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704</Words>
  <Application>Microsoft Office PowerPoint</Application>
  <PresentationFormat>Экран (4:3)</PresentationFormat>
  <Paragraphs>146</Paragraphs>
  <Slides>28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28</vt:i4>
      </vt:variant>
    </vt:vector>
  </HeadingPairs>
  <TitlesOfParts>
    <vt:vector size="43" baseType="lpstr">
      <vt:lpstr>Arial</vt:lpstr>
      <vt:lpstr>Bookman Old Style</vt:lpstr>
      <vt:lpstr>Calibri</vt:lpstr>
      <vt:lpstr>Cambria</vt:lpstr>
      <vt:lpstr>Cambria Math</vt:lpstr>
      <vt:lpstr>Gill Sans MT</vt:lpstr>
      <vt:lpstr>Times New Roman</vt:lpstr>
      <vt:lpstr>Verdana</vt:lpstr>
      <vt:lpstr>Wingdings</vt:lpstr>
      <vt:lpstr>Wingdings 3</vt:lpstr>
      <vt:lpstr>Тема Office</vt:lpstr>
      <vt:lpstr>Office Theme</vt:lpstr>
      <vt:lpstr>1_Тема Office</vt:lpstr>
      <vt:lpstr>Начальная</vt:lpstr>
      <vt:lpstr>pl-Conclusion6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Линия, вдоль которой движется точка тела, называется </vt:lpstr>
      <vt:lpstr>Презентация PowerPoint</vt:lpstr>
      <vt:lpstr>Презентация PowerPoint</vt:lpstr>
      <vt:lpstr>2.  Относительность механического движения.  Системы отсчёта</vt:lpstr>
      <vt:lpstr>Механическое движение относительно, выражение «тело движется» лишено всякого смысла, пока не определено, относительно чего рассматривается движение</vt:lpstr>
      <vt:lpstr>Презентация PowerPoint</vt:lpstr>
      <vt:lpstr>3.  Характеристики механического движения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 Виды движения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Связь проекции перемещения тела с конечной скоростью при равноускоренном движении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1</cp:lastModifiedBy>
  <cp:revision>97</cp:revision>
  <dcterms:created xsi:type="dcterms:W3CDTF">2014-01-17T02:09:42Z</dcterms:created>
  <dcterms:modified xsi:type="dcterms:W3CDTF">2020-02-28T18:40:04Z</dcterms:modified>
</cp:coreProperties>
</file>