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8"/>
  </p:notesMasterIdLst>
  <p:sldIdLst>
    <p:sldId id="256" r:id="rId3"/>
    <p:sldId id="257" r:id="rId4"/>
    <p:sldId id="258" r:id="rId5"/>
    <p:sldId id="259" r:id="rId6"/>
    <p:sldId id="260" r:id="rId7"/>
    <p:sldId id="264" r:id="rId8"/>
    <p:sldId id="262" r:id="rId9"/>
    <p:sldId id="263" r:id="rId10"/>
    <p:sldId id="285" r:id="rId11"/>
    <p:sldId id="286" r:id="rId12"/>
    <p:sldId id="287" r:id="rId13"/>
    <p:sldId id="288" r:id="rId14"/>
    <p:sldId id="265" r:id="rId15"/>
    <p:sldId id="266" r:id="rId16"/>
    <p:sldId id="267" r:id="rId17"/>
    <p:sldId id="291" r:id="rId18"/>
    <p:sldId id="292" r:id="rId19"/>
    <p:sldId id="269" r:id="rId20"/>
    <p:sldId id="270" r:id="rId21"/>
    <p:sldId id="294" r:id="rId22"/>
    <p:sldId id="274" r:id="rId23"/>
    <p:sldId id="298" r:id="rId24"/>
    <p:sldId id="299" r:id="rId25"/>
    <p:sldId id="271" r:id="rId26"/>
    <p:sldId id="297" r:id="rId27"/>
    <p:sldId id="296" r:id="rId28"/>
    <p:sldId id="279" r:id="rId29"/>
    <p:sldId id="301" r:id="rId30"/>
    <p:sldId id="280" r:id="rId31"/>
    <p:sldId id="281" r:id="rId32"/>
    <p:sldId id="300" r:id="rId33"/>
    <p:sldId id="283" r:id="rId34"/>
    <p:sldId id="302" r:id="rId35"/>
    <p:sldId id="303" r:id="rId36"/>
    <p:sldId id="304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73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7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Relationship Id="rId4" Type="http://schemas.openxmlformats.org/officeDocument/2006/relationships/image" Target="../media/image6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AFB4DD-C995-4F18-A383-D36E011DB403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DEE28D-9171-40FD-8E11-C2B1AA62E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352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AA1B32-B012-47C9-832E-F2F85D63F20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8048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0074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4811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9527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7120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2709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3626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4328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4981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62054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4339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90994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273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emf"/><Relationship Id="rId3" Type="http://schemas.openxmlformats.org/officeDocument/2006/relationships/image" Target="../media/image16.emf"/><Relationship Id="rId7" Type="http://schemas.openxmlformats.org/officeDocument/2006/relationships/image" Target="../media/image20.png"/><Relationship Id="rId12" Type="http://schemas.openxmlformats.org/officeDocument/2006/relationships/image" Target="../media/image25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emf"/><Relationship Id="rId5" Type="http://schemas.openxmlformats.org/officeDocument/2006/relationships/image" Target="../media/image18.emf"/><Relationship Id="rId10" Type="http://schemas.openxmlformats.org/officeDocument/2006/relationships/image" Target="../media/image23.emf"/><Relationship Id="rId4" Type="http://schemas.openxmlformats.org/officeDocument/2006/relationships/image" Target="../media/image17.emf"/><Relationship Id="rId9" Type="http://schemas.openxmlformats.org/officeDocument/2006/relationships/image" Target="../media/image22.emf"/><Relationship Id="rId14" Type="http://schemas.openxmlformats.org/officeDocument/2006/relationships/image" Target="../media/image27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29.emf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28.emf"/><Relationship Id="rId16" Type="http://schemas.openxmlformats.org/officeDocument/2006/relationships/image" Target="../media/image4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emf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4" Type="http://schemas.openxmlformats.org/officeDocument/2006/relationships/image" Target="../media/image30.emf"/><Relationship Id="rId9" Type="http://schemas.openxmlformats.org/officeDocument/2006/relationships/image" Target="../media/image35.png"/><Relationship Id="rId1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6.png"/><Relationship Id="rId4" Type="http://schemas.openxmlformats.org/officeDocument/2006/relationships/image" Target="../media/image45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8.xml"/><Relationship Id="rId6" Type="http://schemas.microsoft.com/office/2007/relationships/hdphoto" Target="../media/hdphoto2.wdp"/><Relationship Id="rId5" Type="http://schemas.openxmlformats.org/officeDocument/2006/relationships/image" Target="../media/image49.pn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8.xml"/><Relationship Id="rId5" Type="http://schemas.microsoft.com/office/2007/relationships/hdphoto" Target="../media/hdphoto3.wdp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6.emf"/><Relationship Id="rId5" Type="http://schemas.openxmlformats.org/officeDocument/2006/relationships/image" Target="../media/image55.emf"/><Relationship Id="rId4" Type="http://schemas.openxmlformats.org/officeDocument/2006/relationships/image" Target="../media/image54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0.emf"/><Relationship Id="rId4" Type="http://schemas.openxmlformats.org/officeDocument/2006/relationships/image" Target="../media/image59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1.png"/><Relationship Id="rId4" Type="http://schemas.openxmlformats.org/officeDocument/2006/relationships/image" Target="../media/image6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3.png"/><Relationship Id="rId7" Type="http://schemas.openxmlformats.org/officeDocument/2006/relationships/image" Target="../media/image7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6.png"/><Relationship Id="rId5" Type="http://schemas.openxmlformats.org/officeDocument/2006/relationships/image" Target="../media/image74.png"/><Relationship Id="rId4" Type="http://schemas.openxmlformats.org/officeDocument/2006/relationships/image" Target="../media/image7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6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68.wmf"/><Relationship Id="rId4" Type="http://schemas.openxmlformats.org/officeDocument/2006/relationships/image" Target="../media/image65.wmf"/><Relationship Id="rId9" Type="http://schemas.openxmlformats.org/officeDocument/2006/relationships/oleObject" Target="../embeddings/oleObject4.bin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71.emf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13" Type="http://schemas.openxmlformats.org/officeDocument/2006/relationships/image" Target="../media/image13.png"/><Relationship Id="rId3" Type="http://schemas.openxmlformats.org/officeDocument/2006/relationships/image" Target="../media/image3.emf"/><Relationship Id="rId7" Type="http://schemas.openxmlformats.org/officeDocument/2006/relationships/image" Target="../media/image7.png"/><Relationship Id="rId12" Type="http://schemas.openxmlformats.org/officeDocument/2006/relationships/image" Target="../media/image12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11" Type="http://schemas.openxmlformats.org/officeDocument/2006/relationships/image" Target="../media/image11.emf"/><Relationship Id="rId5" Type="http://schemas.openxmlformats.org/officeDocument/2006/relationships/image" Target="../media/image5.emf"/><Relationship Id="rId15" Type="http://schemas.openxmlformats.org/officeDocument/2006/relationships/image" Target="../media/image24.png"/><Relationship Id="rId10" Type="http://schemas.openxmlformats.org/officeDocument/2006/relationships/image" Target="../media/image10.emf"/><Relationship Id="rId4" Type="http://schemas.openxmlformats.org/officeDocument/2006/relationships/image" Target="../media/image4.emf"/><Relationship Id="rId9" Type="http://schemas.openxmlformats.org/officeDocument/2006/relationships/image" Target="../media/image9.emf"/><Relationship Id="rId1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4664" y="332658"/>
            <a:ext cx="8559824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prstClr val="black"/>
                </a:solidFill>
              </a:rPr>
              <a:t>Раздел 1 Механика</a:t>
            </a:r>
            <a:endParaRPr lang="ru-RU" sz="2400" dirty="0">
              <a:solidFill>
                <a:prstClr val="black"/>
              </a:solidFill>
            </a:endParaRPr>
          </a:p>
          <a:p>
            <a:pPr algn="ctr">
              <a:spcBef>
                <a:spcPts val="1800"/>
              </a:spcBef>
            </a:pPr>
            <a:r>
              <a:rPr lang="ru-RU" sz="3200" i="1" dirty="0">
                <a:solidFill>
                  <a:prstClr val="black"/>
                </a:solidFill>
              </a:rPr>
              <a:t> </a:t>
            </a:r>
            <a:r>
              <a:rPr lang="ru-RU" sz="3600" i="1" u="sng" dirty="0">
                <a:solidFill>
                  <a:prstClr val="black"/>
                </a:solidFill>
              </a:rPr>
              <a:t>Лекция №3</a:t>
            </a:r>
          </a:p>
          <a:p>
            <a:pPr algn="ctr"/>
            <a:r>
              <a:rPr lang="ru-RU" sz="3600" b="1" dirty="0">
                <a:solidFill>
                  <a:prstClr val="black"/>
                </a:solidFill>
              </a:rPr>
              <a:t>Законы сохранения энергии и импульса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04664" y="2603661"/>
            <a:ext cx="32494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prstClr val="black"/>
                </a:solidFill>
              </a:rPr>
              <a:t>План лекции: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4664" y="3146475"/>
            <a:ext cx="76237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cs typeface="Times New Roman"/>
              </a:rPr>
              <a:t>1. Импульс тела и импульс силы</a:t>
            </a:r>
          </a:p>
          <a:p>
            <a:pPr>
              <a:spcAft>
                <a:spcPts val="600"/>
              </a:spcAft>
            </a:pPr>
            <a:r>
              <a:rPr lang="ru-RU" sz="2800" dirty="0">
                <a:ea typeface="Calibri"/>
                <a:cs typeface="Times New Roman"/>
              </a:rPr>
              <a:t>2.</a:t>
            </a:r>
            <a:r>
              <a:rPr lang="ru-RU" sz="2800" dirty="0">
                <a:cs typeface="Times New Roman"/>
              </a:rPr>
              <a:t> Закон сохранения импульса</a:t>
            </a:r>
          </a:p>
          <a:p>
            <a:pPr>
              <a:spcAft>
                <a:spcPts val="600"/>
              </a:spcAft>
            </a:pPr>
            <a:r>
              <a:rPr lang="ru-RU" sz="2800" dirty="0">
                <a:solidFill>
                  <a:prstClr val="black"/>
                </a:solidFill>
                <a:cs typeface="Times New Roman"/>
              </a:rPr>
              <a:t>3. Механическая работа и мощность</a:t>
            </a:r>
            <a:endParaRPr lang="en-US" sz="2800" dirty="0">
              <a:solidFill>
                <a:prstClr val="black"/>
              </a:solidFill>
              <a:cs typeface="Times New Roman"/>
            </a:endParaRPr>
          </a:p>
          <a:p>
            <a:pPr>
              <a:spcAft>
                <a:spcPts val="600"/>
              </a:spcAft>
            </a:pPr>
            <a:r>
              <a:rPr lang="ru-RU" sz="2800" dirty="0">
                <a:solidFill>
                  <a:prstClr val="black"/>
                </a:solidFill>
                <a:cs typeface="Times New Roman"/>
              </a:rPr>
              <a:t>4. Кинетическая энергия тела</a:t>
            </a:r>
            <a:endParaRPr lang="en-US" sz="2800" dirty="0">
              <a:solidFill>
                <a:prstClr val="black"/>
              </a:solidFill>
              <a:cs typeface="Times New Roman"/>
            </a:endParaRPr>
          </a:p>
          <a:p>
            <a:pPr>
              <a:spcAft>
                <a:spcPts val="600"/>
              </a:spcAft>
            </a:pPr>
            <a:r>
              <a:rPr lang="ru-RU" sz="2800" dirty="0">
                <a:solidFill>
                  <a:prstClr val="black"/>
                </a:solidFill>
                <a:cs typeface="Times New Roman"/>
              </a:rPr>
              <a:t>5. Потенциальная</a:t>
            </a:r>
            <a:r>
              <a:rPr lang="en-US" sz="2800" dirty="0">
                <a:solidFill>
                  <a:prstClr val="black"/>
                </a:solidFill>
                <a:cs typeface="Times New Roman"/>
              </a:rPr>
              <a:t> </a:t>
            </a:r>
            <a:r>
              <a:rPr lang="ru-RU" sz="2800" dirty="0">
                <a:solidFill>
                  <a:prstClr val="black"/>
                </a:solidFill>
                <a:cs typeface="Times New Roman"/>
              </a:rPr>
              <a:t>энергия  тела</a:t>
            </a:r>
            <a:endParaRPr lang="en-US" sz="2800" dirty="0">
              <a:solidFill>
                <a:prstClr val="black"/>
              </a:solidFill>
              <a:cs typeface="Times New Roman"/>
            </a:endParaRPr>
          </a:p>
          <a:p>
            <a:pPr>
              <a:spcAft>
                <a:spcPts val="600"/>
              </a:spcAft>
            </a:pPr>
            <a:r>
              <a:rPr lang="ru-RU" sz="2800" dirty="0">
                <a:solidFill>
                  <a:prstClr val="black"/>
                </a:solidFill>
              </a:rPr>
              <a:t>6. Закон сохранения и  превращения энергии в механических процессах</a:t>
            </a:r>
            <a:r>
              <a:rPr lang="ru-RU" sz="2800" dirty="0">
                <a:ea typeface="Calibri"/>
                <a:cs typeface="Times New Roman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68252" y="1994512"/>
            <a:ext cx="58326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B0F0"/>
                </a:solidFill>
              </a:rPr>
              <a:t>Самойленко, Физика: </a:t>
            </a:r>
            <a:r>
              <a:rPr lang="ru-RU" sz="2800" dirty="0">
                <a:solidFill>
                  <a:srgbClr val="00B0F0"/>
                </a:solidFill>
                <a:cs typeface="Times New Roman"/>
              </a:rPr>
              <a:t>§3.1 - §3.3 </a:t>
            </a:r>
            <a:endParaRPr lang="ru-RU" sz="28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9918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84249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u="sng" kern="0" dirty="0">
                <a:solidFill>
                  <a:srgbClr val="C00000"/>
                </a:solidFill>
                <a:latin typeface="Cambria" pitchFamily="18" charset="0"/>
              </a:rPr>
              <a:t>Пример №2</a:t>
            </a:r>
            <a:r>
              <a:rPr lang="ru-RU" sz="2400" b="1" kern="0" dirty="0">
                <a:solidFill>
                  <a:prstClr val="black"/>
                </a:solidFill>
                <a:latin typeface="Cambria" pitchFamily="18" charset="0"/>
              </a:rPr>
              <a:t>. Две тележки массами 1 и 0,5 кг движутся навстречу друг другу со скоростями 5 и 4 м/с соответственно. Определите скорость тележек после их абсолютно неупругого столкновения.</a:t>
            </a:r>
            <a:endParaRPr lang="ru-RU" sz="2400" b="1" kern="0" dirty="0">
              <a:solidFill>
                <a:sysClr val="windowText" lastClr="000000"/>
              </a:solidFill>
              <a:latin typeface="Cambr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30" y="1762509"/>
            <a:ext cx="10118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Cambria" pitchFamily="18" charset="0"/>
              </a:rPr>
              <a:t>Дано: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93851" y="1699010"/>
            <a:ext cx="15797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Cambria" pitchFamily="18" charset="0"/>
              </a:rPr>
              <a:t>Решение.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08" y="2160675"/>
            <a:ext cx="1872208" cy="2496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2058616" y="1993341"/>
            <a:ext cx="0" cy="3140507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79512" y="4656950"/>
            <a:ext cx="187910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44" y="4701798"/>
            <a:ext cx="794968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214" y="2264389"/>
            <a:ext cx="3521684" cy="804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005" y="2234843"/>
            <a:ext cx="3174236" cy="834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4" name="Прямая соединительная линия 13"/>
          <p:cNvCxnSpPr/>
          <p:nvPr/>
        </p:nvCxnSpPr>
        <p:spPr>
          <a:xfrm flipH="1">
            <a:off x="5695543" y="2234843"/>
            <a:ext cx="1" cy="175298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738" y="2241258"/>
            <a:ext cx="268287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056" y="2224172"/>
            <a:ext cx="304800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10" y="2297197"/>
            <a:ext cx="225425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73216" y="3068961"/>
            <a:ext cx="31656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Cambria" pitchFamily="18" charset="0"/>
              </a:rPr>
              <a:t>До взаимодействия: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832005" y="3068962"/>
            <a:ext cx="11592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Cambria" pitchFamily="18" charset="0"/>
              </a:rPr>
              <a:t>После: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025" y="4468437"/>
            <a:ext cx="2816225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019" y="3563594"/>
            <a:ext cx="1931987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3" name="Picture 2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3747" y="5133846"/>
            <a:ext cx="2873375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4" name="Picture 2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383" y="3530624"/>
            <a:ext cx="18557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2014032" y="4030319"/>
            <a:ext cx="52033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Cambria" pitchFamily="18" charset="0"/>
              </a:rPr>
              <a:t>По закону сохранения импульса: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144571" y="4935162"/>
            <a:ext cx="3239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Cambria" pitchFamily="18" charset="0"/>
              </a:rPr>
              <a:t>В проекции на ось Х: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47998" y="5396827"/>
            <a:ext cx="13628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Cambria" pitchFamily="18" charset="0"/>
              </a:rPr>
              <a:t>Отсюда: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97" name="Picture 2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06" y="5882850"/>
            <a:ext cx="1827213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9" name="Picture 27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992" y="5858490"/>
            <a:ext cx="27495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6670675" y="6159828"/>
            <a:ext cx="20649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Cambria" pitchFamily="18" charset="0"/>
              </a:rPr>
              <a:t>Ответ: 2 </a:t>
            </a:r>
            <a:r>
              <a:rPr lang="ru-RU" sz="2400" b="1" i="1" dirty="0">
                <a:solidFill>
                  <a:prstClr val="black"/>
                </a:solidFill>
                <a:latin typeface="Cambria" pitchFamily="18" charset="0"/>
              </a:rPr>
              <a:t>м/с.</a:t>
            </a:r>
          </a:p>
        </p:txBody>
      </p:sp>
    </p:spTree>
    <p:extLst>
      <p:ext uri="{BB962C8B-B14F-4D97-AF65-F5344CB8AC3E}">
        <p14:creationId xmlns:p14="http://schemas.microsoft.com/office/powerpoint/2010/main" val="40632602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6" grpId="0"/>
      <p:bldP spid="17" grpId="0"/>
      <p:bldP spid="18" grpId="0"/>
      <p:bldP spid="20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16632"/>
            <a:ext cx="86409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Cambria" pitchFamily="18" charset="0"/>
              </a:rPr>
              <a:t>Пример №3</a:t>
            </a:r>
            <a:r>
              <a:rPr lang="ru-RU" sz="2400" b="1" dirty="0">
                <a:solidFill>
                  <a:prstClr val="black"/>
                </a:solidFill>
                <a:latin typeface="Cambria" pitchFamily="18" charset="0"/>
              </a:rPr>
              <a:t>.  Снаряд массой 100 кг, летящий горизонтально вдоль железнодорожного пути со скоростью 500 м/с, попадает в вагон с песком массой 10 т и застревает в нем. Определите модуль скорости вагона после попадания в него снаряда, если первоначально вагон двигался со скоростью 7,2 км/ч в направлении, противоположном движения снаряда.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4591" y="2794290"/>
            <a:ext cx="10118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Cambria" pitchFamily="18" charset="0"/>
              </a:rPr>
              <a:t>Дано: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91" y="3257519"/>
            <a:ext cx="1995163" cy="2081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339752" y="3025120"/>
            <a:ext cx="0" cy="256412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23528" y="5339424"/>
            <a:ext cx="201622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91" y="5339424"/>
            <a:ext cx="756321" cy="423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355978" y="2779349"/>
            <a:ext cx="15797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Cambria" pitchFamily="18" charset="0"/>
              </a:rPr>
              <a:t>Решение.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882" y="3241013"/>
            <a:ext cx="3109222" cy="87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193" y="3241013"/>
            <a:ext cx="3284297" cy="87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8857" y="3984125"/>
            <a:ext cx="33353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4194" y="3988642"/>
            <a:ext cx="13287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8866" y="4412592"/>
            <a:ext cx="1931987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193" y="4412592"/>
            <a:ext cx="18589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0798" y="4703090"/>
            <a:ext cx="529748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5594192" y="3257519"/>
            <a:ext cx="0" cy="16122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5382" y="5126910"/>
            <a:ext cx="2816225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444" y="5439909"/>
            <a:ext cx="339566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4811" y="5598246"/>
            <a:ext cx="2871787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71" y="5811082"/>
            <a:ext cx="154305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057" y="6094451"/>
            <a:ext cx="1828800" cy="72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316" y="5903502"/>
            <a:ext cx="5213172" cy="957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9063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03558" y="33119"/>
            <a:ext cx="59688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6600"/>
                </a:solidFill>
                <a:latin typeface="Cambria" pitchFamily="18" charset="0"/>
              </a:rPr>
              <a:t>Индивидуальная работа</a:t>
            </a:r>
            <a:endParaRPr lang="ru-RU" sz="3200" b="1" dirty="0">
              <a:solidFill>
                <a:srgbClr val="006600"/>
              </a:solidFill>
              <a:latin typeface="Cambr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0233" y="617892"/>
            <a:ext cx="880319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kern="0" dirty="0">
                <a:solidFill>
                  <a:srgbClr val="C00000"/>
                </a:solidFill>
                <a:latin typeface="Cambria" pitchFamily="18" charset="0"/>
              </a:rPr>
              <a:t>Задача 1</a:t>
            </a:r>
            <a:r>
              <a:rPr lang="ru-RU" sz="2800" b="1" kern="0" dirty="0">
                <a:solidFill>
                  <a:prstClr val="black"/>
                </a:solidFill>
                <a:latin typeface="Cambria" pitchFamily="18" charset="0"/>
              </a:rPr>
              <a:t>.  Тележка массой 10 кг, движущаяся по гладкой горизонтальной поверхности со скоростью 5 м/с, сталкивается с неподвижной тележкой такой же массы и сцепляется с ней. Чему равна скорость тележек после взаимодействия?       </a:t>
            </a:r>
            <a:r>
              <a:rPr lang="ru-RU" sz="2800" kern="0" dirty="0">
                <a:solidFill>
                  <a:prstClr val="black"/>
                </a:solidFill>
                <a:latin typeface="Cambria" pitchFamily="18" charset="0"/>
              </a:rPr>
              <a:t>(2,5 м/с)</a:t>
            </a:r>
            <a:endParaRPr lang="ru-RU" kern="0" dirty="0">
              <a:solidFill>
                <a:sysClr val="windowText" lastClr="000000"/>
              </a:solidFill>
              <a:latin typeface="Cambr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8962" y="4077074"/>
            <a:ext cx="859187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Cambria" pitchFamily="18" charset="0"/>
              </a:rPr>
              <a:t>Задача 2</a:t>
            </a:r>
            <a:r>
              <a:rPr lang="ru-RU" sz="2800" b="1" dirty="0">
                <a:solidFill>
                  <a:prstClr val="black"/>
                </a:solidFill>
                <a:latin typeface="Cambria" pitchFamily="18" charset="0"/>
              </a:rPr>
              <a:t>.  Вагон массой 20 т, движущийся со скоростью 0,3 м/с, догоняет вагон массой 30 т, движущийся со скоростью 0,2 м/с. Найдите скорость вагонов после взаимодействия, если удар не упругий.          </a:t>
            </a:r>
            <a:r>
              <a:rPr lang="ru-RU" sz="2800" dirty="0">
                <a:solidFill>
                  <a:prstClr val="black"/>
                </a:solidFill>
                <a:latin typeface="Cambria" pitchFamily="18" charset="0"/>
              </a:rPr>
              <a:t>(0,24 м/с)</a:t>
            </a:r>
          </a:p>
        </p:txBody>
      </p:sp>
    </p:spTree>
    <p:extLst>
      <p:ext uri="{BB962C8B-B14F-4D97-AF65-F5344CB8AC3E}">
        <p14:creationId xmlns:p14="http://schemas.microsoft.com/office/powerpoint/2010/main" val="59767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2132856"/>
            <a:ext cx="8424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prstClr val="black"/>
                </a:solidFill>
                <a:latin typeface="Calibri"/>
                <a:cs typeface="Times New Roman"/>
              </a:rPr>
              <a:t>3. Механическая работа и мощность </a:t>
            </a:r>
            <a:endParaRPr lang="ru-RU" sz="54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6410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6669" y="1556792"/>
            <a:ext cx="8568952" cy="2369880"/>
          </a:xfrm>
          <a:prstGeom prst="rect">
            <a:avLst/>
          </a:prstGeom>
          <a:solidFill>
            <a:srgbClr val="F7FEB8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prstClr val="black"/>
                </a:solidFill>
                <a:latin typeface="Cambria" pitchFamily="18" charset="0"/>
              </a:rPr>
              <a:t>Работой </a:t>
            </a:r>
            <a:r>
              <a:rPr lang="ru-RU" sz="3200" b="1" i="1" dirty="0">
                <a:solidFill>
                  <a:srgbClr val="FF0000"/>
                </a:solidFill>
                <a:latin typeface="Cambria" pitchFamily="18" charset="0"/>
              </a:rPr>
              <a:t>A</a:t>
            </a:r>
            <a:r>
              <a:rPr lang="ru-RU" sz="2800" b="1" dirty="0">
                <a:solidFill>
                  <a:prstClr val="black"/>
                </a:solidFill>
                <a:latin typeface="Cambria" pitchFamily="18" charset="0"/>
              </a:rPr>
              <a:t>, совершаемой постоянной силой,  называется физическая величина, равная произведению модулей силы и перемещения, умноженному на косинус угла </a:t>
            </a:r>
            <a:r>
              <a:rPr lang="ru-RU" sz="3200" b="1" dirty="0">
                <a:solidFill>
                  <a:srgbClr val="FF0000"/>
                </a:solidFill>
                <a:latin typeface="Cambria" pitchFamily="18" charset="0"/>
              </a:rPr>
              <a:t>α</a:t>
            </a:r>
            <a:r>
              <a:rPr lang="ru-RU" sz="2800" b="1" dirty="0">
                <a:solidFill>
                  <a:prstClr val="black"/>
                </a:solidFill>
                <a:latin typeface="Cambria" pitchFamily="18" charset="0"/>
              </a:rPr>
              <a:t> между векторами силы       и перемещения     : </a:t>
            </a:r>
            <a:r>
              <a:rPr lang="ru-RU" dirty="0">
                <a:solidFill>
                  <a:prstClr val="black"/>
                </a:solidFill>
                <a:latin typeface="Calibri"/>
              </a:rPr>
              <a:t>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5381" y="3356208"/>
            <a:ext cx="364002" cy="470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096" y="3373030"/>
            <a:ext cx="324135" cy="500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683" y="4909810"/>
            <a:ext cx="3865096" cy="7230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52356" y="4725144"/>
            <a:ext cx="85681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>
                <a:solidFill>
                  <a:prstClr val="black"/>
                </a:solidFill>
                <a:latin typeface="Calibri"/>
              </a:rPr>
              <a:t> </a:t>
            </a:r>
            <a:endParaRPr lang="ru-RU" sz="2800" b="1" dirty="0">
              <a:solidFill>
                <a:prstClr val="black"/>
              </a:solidFill>
              <a:latin typeface="Cambr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506" y="13830"/>
            <a:ext cx="856811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prstClr val="black"/>
                </a:solidFill>
                <a:latin typeface="Cambria" pitchFamily="18" charset="0"/>
              </a:rPr>
              <a:t>Для характеристики эффективности силового воздействия на тело используется величина, называемая </a:t>
            </a:r>
            <a:r>
              <a:rPr lang="ru-RU" sz="2800" b="1" i="1" dirty="0">
                <a:solidFill>
                  <a:srgbClr val="FF0000"/>
                </a:solidFill>
                <a:latin typeface="Cambria" pitchFamily="18" charset="0"/>
              </a:rPr>
              <a:t>механической работой</a:t>
            </a:r>
            <a:endParaRPr lang="ru-RU" sz="2800" b="1" dirty="0">
              <a:solidFill>
                <a:srgbClr val="FF0000"/>
              </a:solidFill>
              <a:latin typeface="Cambria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568" y="4304568"/>
            <a:ext cx="3409950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1480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620690"/>
            <a:ext cx="8496944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prstClr val="black"/>
                </a:solidFill>
                <a:latin typeface="Cambria" pitchFamily="18" charset="0"/>
              </a:rPr>
              <a:t>В системе СИ работа измеряется в </a:t>
            </a:r>
            <a:endParaRPr lang="ru-RU" sz="2800" b="1" dirty="0" smtClean="0">
              <a:solidFill>
                <a:prstClr val="black"/>
              </a:solidFill>
              <a:latin typeface="Cambria" pitchFamily="18" charset="0"/>
            </a:endParaRPr>
          </a:p>
          <a:p>
            <a:pPr algn="ctr">
              <a:defRPr/>
            </a:pPr>
            <a:r>
              <a:rPr lang="ru-RU" sz="4000" b="1" dirty="0" smtClean="0">
                <a:solidFill>
                  <a:prstClr val="black"/>
                </a:solidFill>
                <a:latin typeface="Cambria" pitchFamily="18" charset="0"/>
              </a:rPr>
              <a:t>джоулях </a:t>
            </a:r>
            <a:r>
              <a:rPr lang="ru-RU" sz="4000" b="1" dirty="0">
                <a:solidFill>
                  <a:prstClr val="black"/>
                </a:solidFill>
                <a:latin typeface="Cambria" pitchFamily="18" charset="0"/>
              </a:rPr>
              <a:t>(</a:t>
            </a:r>
            <a:r>
              <a:rPr lang="ru-RU" sz="4000" b="1" dirty="0">
                <a:solidFill>
                  <a:srgbClr val="FF0000"/>
                </a:solidFill>
                <a:latin typeface="Cambria" pitchFamily="18" charset="0"/>
              </a:rPr>
              <a:t>Дж</a:t>
            </a:r>
            <a:r>
              <a:rPr lang="ru-RU" sz="4000" b="1" dirty="0">
                <a:solidFill>
                  <a:prstClr val="black"/>
                </a:solidFill>
                <a:latin typeface="Cambria" pitchFamily="18" charset="0"/>
              </a:rPr>
              <a:t>) </a:t>
            </a:r>
          </a:p>
          <a:p>
            <a:pPr algn="ctr">
              <a:defRPr/>
            </a:pPr>
            <a:endParaRPr lang="ru-RU" sz="2800" b="1" i="1" dirty="0">
              <a:solidFill>
                <a:prstClr val="black"/>
              </a:solidFill>
              <a:latin typeface="Cambria" pitchFamily="18" charset="0"/>
            </a:endParaRPr>
          </a:p>
          <a:p>
            <a:pPr algn="ctr">
              <a:defRPr/>
            </a:pPr>
            <a:endParaRPr lang="ru-RU" sz="2800" b="1" i="1" dirty="0">
              <a:solidFill>
                <a:srgbClr val="C00000"/>
              </a:solidFill>
              <a:latin typeface="Cambria" pitchFamily="18" charset="0"/>
            </a:endParaRPr>
          </a:p>
          <a:p>
            <a:pPr algn="ctr">
              <a:defRPr/>
            </a:pPr>
            <a:endParaRPr lang="ru-RU" sz="2800" b="1" i="1" dirty="0">
              <a:solidFill>
                <a:srgbClr val="C00000"/>
              </a:solidFill>
              <a:latin typeface="Cambria" pitchFamily="18" charset="0"/>
            </a:endParaRPr>
          </a:p>
          <a:p>
            <a:pPr algn="ctr">
              <a:defRPr/>
            </a:pPr>
            <a:r>
              <a:rPr lang="ru-RU" sz="2800" b="1" i="1" dirty="0">
                <a:solidFill>
                  <a:srgbClr val="C00000"/>
                </a:solidFill>
                <a:latin typeface="Cambria" pitchFamily="18" charset="0"/>
              </a:rPr>
              <a:t>Джоуль равен работе, совершаемой силой в 1 Н на перемещении 1 м в направлении действия силы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5379" y="4869160"/>
            <a:ext cx="4073242" cy="954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0572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Таблица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56164937"/>
                  </p:ext>
                </p:extLst>
              </p:nvPr>
            </p:nvGraphicFramePr>
            <p:xfrm>
              <a:off x="539552" y="332656"/>
              <a:ext cx="8064896" cy="6362644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4032448">
                      <a:extLst>
                        <a:ext uri="{9D8B030D-6E8A-4147-A177-3AD203B41FA5}">
                          <a16:colId xmlns:a16="http://schemas.microsoft.com/office/drawing/2014/main" val="2915495371"/>
                        </a:ext>
                      </a:extLst>
                    </a:gridCol>
                    <a:gridCol w="4032448">
                      <a:extLst>
                        <a:ext uri="{9D8B030D-6E8A-4147-A177-3AD203B41FA5}">
                          <a16:colId xmlns:a16="http://schemas.microsoft.com/office/drawing/2014/main" val="1578592739"/>
                        </a:ext>
                      </a:extLst>
                    </a:gridCol>
                  </a:tblGrid>
                  <a:tr h="576064">
                    <a:tc grid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ru-RU" sz="36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Работа </a:t>
                          </a:r>
                          <a:r>
                            <a:rPr kumimoji="0" lang="ru-RU" sz="3600" b="1" i="1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А</a:t>
                          </a:r>
                          <a:r>
                            <a:rPr kumimoji="0" lang="ru-RU" sz="36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kumimoji="0" lang="en-US" sz="36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kumimoji="0" lang="ru-RU" sz="36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силы 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⃗"/>
                                  <m:ctrlPr>
                                    <a:rPr kumimoji="0" lang="en-US" sz="3600" b="0" i="1" u="none" strike="noStrike" kern="1200" cap="none" spc="0" normalizeH="0" baseline="0" noProof="0" dirty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kumimoji="0" lang="en-US" sz="3600" b="0" i="1" u="none" strike="noStrike" kern="1200" cap="none" spc="0" normalizeH="0" baseline="0" noProof="0" dirty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Times New Roman" panose="02020603050405020304" pitchFamily="18" charset="0"/>
                                    </a:rPr>
                                    <m:t>𝐹</m:t>
                                  </m:r>
                                </m:e>
                              </m:acc>
                            </m:oMath>
                          </a14:m>
                          <a:r>
                            <a:rPr kumimoji="0" lang="en-US" sz="3600" b="0" i="1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kumimoji="0" lang="ru-RU" sz="36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97894842"/>
                      </a:ext>
                    </a:extLst>
                  </a:tr>
                  <a:tr h="526142">
                    <a:tc grid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ru-RU" sz="32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является скалярной величиной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8621218"/>
                      </a:ext>
                    </a:extLst>
                  </a:tr>
                  <a:tr h="163046">
                    <a:tc grid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ru-RU" sz="32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33056271"/>
                      </a:ext>
                    </a:extLst>
                  </a:tr>
                  <a:tr h="80956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ru-RU" sz="28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ПОЛОЖИТЕЛЬНАЯ</a:t>
                          </a:r>
                          <a:endParaRPr lang="ru-RU" sz="2800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800" b="1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ОТРИЦАТЕЛЬНАЯ</a:t>
                          </a:r>
                          <a:endParaRPr lang="ru-RU" sz="2800" b="1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170485882"/>
                      </a:ext>
                    </a:extLst>
                  </a:tr>
                  <a:tr h="35853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3200" b="1" i="1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А </a:t>
                          </a:r>
                          <a:r>
                            <a:rPr lang="ru-RU" sz="3200" b="1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&gt; 0</a:t>
                          </a:r>
                          <a:endParaRPr lang="ru-RU" sz="3200" b="1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3200" b="1" i="1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А </a:t>
                          </a:r>
                          <a:r>
                            <a:rPr lang="ru-RU" sz="3200" b="1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&lt; 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3949120205"/>
                      </a:ext>
                    </a:extLst>
                  </a:tr>
                  <a:tr h="21329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3200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en-US" sz="3200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º</a:t>
                          </a:r>
                          <a:r>
                            <a:rPr lang="ru-RU" sz="32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l-GR" sz="32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≤</a:t>
                          </a:r>
                          <a:r>
                            <a:rPr lang="ru-RU" sz="32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l-GR" sz="32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α</a:t>
                          </a:r>
                          <a:r>
                            <a:rPr lang="ru-RU" sz="32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&lt; </a:t>
                          </a:r>
                          <a:r>
                            <a:rPr lang="ru-RU" sz="3200" b="0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9</a:t>
                          </a:r>
                          <a:r>
                            <a:rPr lang="ru-RU" sz="3200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en-US" sz="3200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º</a:t>
                          </a:r>
                          <a:r>
                            <a:rPr lang="ru-RU" sz="32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endParaRPr lang="ru-RU" sz="32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3200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90</a:t>
                          </a:r>
                          <a:r>
                            <a:rPr lang="en-US" sz="3200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º</a:t>
                          </a:r>
                          <a:r>
                            <a:rPr lang="ru-RU" sz="32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l-GR" sz="32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&lt;</a:t>
                          </a:r>
                          <a:r>
                            <a:rPr lang="ru-RU" sz="32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l-GR" sz="32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α</a:t>
                          </a:r>
                          <a:r>
                            <a:rPr lang="ru-RU" sz="32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≤ </a:t>
                          </a:r>
                          <a:r>
                            <a:rPr lang="ru-RU" sz="3200" b="0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18</a:t>
                          </a:r>
                          <a:r>
                            <a:rPr lang="ru-RU" sz="3200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en-US" sz="3200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º</a:t>
                          </a:r>
                          <a:r>
                            <a:rPr lang="ru-RU" sz="32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951288169"/>
                      </a:ext>
                    </a:extLst>
                  </a:tr>
                  <a:tr h="1826940">
                    <a:tc>
                      <a:txBody>
                        <a:bodyPr/>
                        <a:lstStyle/>
                        <a:p>
                          <a:pPr algn="ctr"/>
                          <a:endParaRPr lang="en-US" sz="32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/>
                          <a:endParaRPr lang="en-US" sz="32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/>
                          <a:endParaRPr lang="en-US" sz="32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/>
                          <a:endParaRPr lang="en-US" sz="32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/>
                          <a:endParaRPr lang="ru-RU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36629481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Таблица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56164937"/>
                  </p:ext>
                </p:extLst>
              </p:nvPr>
            </p:nvGraphicFramePr>
            <p:xfrm>
              <a:off x="539552" y="332656"/>
              <a:ext cx="8064896" cy="6362644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4032448">
                      <a:extLst>
                        <a:ext uri="{9D8B030D-6E8A-4147-A177-3AD203B41FA5}">
                          <a16:colId xmlns:a16="http://schemas.microsoft.com/office/drawing/2014/main" val="2915495371"/>
                        </a:ext>
                      </a:extLst>
                    </a:gridCol>
                    <a:gridCol w="4032448">
                      <a:extLst>
                        <a:ext uri="{9D8B030D-6E8A-4147-A177-3AD203B41FA5}">
                          <a16:colId xmlns:a16="http://schemas.microsoft.com/office/drawing/2014/main" val="1578592739"/>
                        </a:ext>
                      </a:extLst>
                    </a:gridCol>
                  </a:tblGrid>
                  <a:tr h="706755">
                    <a:tc grid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3448" b="-801724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97894842"/>
                      </a:ext>
                    </a:extLst>
                  </a:tr>
                  <a:tr h="579120">
                    <a:tc grid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ru-RU" sz="32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является скалярной величиной 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8621218"/>
                      </a:ext>
                    </a:extLst>
                  </a:tr>
                  <a:tr h="579120">
                    <a:tc grid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ru-RU" sz="32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33056271"/>
                      </a:ext>
                    </a:extLst>
                  </a:tr>
                  <a:tr h="80956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ru-RU" sz="28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ПОЛОЖИТЕЛЬНАЯ</a:t>
                          </a:r>
                          <a:endParaRPr lang="ru-RU" sz="2800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800" b="1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ОТРИЦАТЕЛЬНАЯ</a:t>
                          </a:r>
                          <a:endParaRPr lang="ru-RU" sz="2800" b="1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170485882"/>
                      </a:ext>
                    </a:extLst>
                  </a:tr>
                  <a:tr h="5791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3200" b="1" i="1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А </a:t>
                          </a:r>
                          <a:r>
                            <a:rPr lang="ru-RU" sz="3200" b="1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&gt; 0</a:t>
                          </a:r>
                          <a:endParaRPr lang="ru-RU" sz="3200" b="1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3200" b="1" i="1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А </a:t>
                          </a:r>
                          <a:r>
                            <a:rPr lang="ru-RU" sz="3200" b="1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&lt; 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3949120205"/>
                      </a:ext>
                    </a:extLst>
                  </a:tr>
                  <a:tr h="5791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3200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en-US" sz="3200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º</a:t>
                          </a:r>
                          <a:r>
                            <a:rPr lang="ru-RU" sz="32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l-GR" sz="32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≤</a:t>
                          </a:r>
                          <a:r>
                            <a:rPr lang="ru-RU" sz="32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l-GR" sz="32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α</a:t>
                          </a:r>
                          <a:r>
                            <a:rPr lang="ru-RU" sz="32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&lt; </a:t>
                          </a:r>
                          <a:r>
                            <a:rPr lang="ru-RU" sz="3200" b="0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9</a:t>
                          </a:r>
                          <a:r>
                            <a:rPr lang="ru-RU" sz="3200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en-US" sz="3200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º</a:t>
                          </a:r>
                          <a:r>
                            <a:rPr lang="ru-RU" sz="32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endParaRPr lang="ru-RU" sz="32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3200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90</a:t>
                          </a:r>
                          <a:r>
                            <a:rPr lang="en-US" sz="3200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º</a:t>
                          </a:r>
                          <a:r>
                            <a:rPr lang="ru-RU" sz="32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l-GR" sz="32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&lt;</a:t>
                          </a:r>
                          <a:r>
                            <a:rPr lang="ru-RU" sz="32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l-GR" sz="32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α</a:t>
                          </a:r>
                          <a:r>
                            <a:rPr lang="ru-RU" sz="32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≤ </a:t>
                          </a:r>
                          <a:r>
                            <a:rPr lang="ru-RU" sz="3200" b="0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18</a:t>
                          </a:r>
                          <a:r>
                            <a:rPr lang="ru-RU" sz="3200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en-US" sz="3200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º</a:t>
                          </a:r>
                          <a:r>
                            <a:rPr lang="ru-RU" sz="32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951288169"/>
                      </a:ext>
                    </a:extLst>
                  </a:tr>
                  <a:tr h="2529840">
                    <a:tc>
                      <a:txBody>
                        <a:bodyPr/>
                        <a:lstStyle/>
                        <a:p>
                          <a:pPr algn="ctr"/>
                          <a:endParaRPr lang="en-US" sz="32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/>
                          <a:endParaRPr lang="en-US" sz="32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/>
                          <a:endParaRPr lang="en-US" sz="32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/>
                          <a:endParaRPr lang="en-US" sz="32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/>
                          <a:endParaRPr lang="ru-RU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36629481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3052" y="4837047"/>
            <a:ext cx="3602924" cy="13825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16016" y="4725145"/>
            <a:ext cx="3751851" cy="140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48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Таблица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64540935"/>
                  </p:ext>
                </p:extLst>
              </p:nvPr>
            </p:nvGraphicFramePr>
            <p:xfrm>
              <a:off x="539552" y="188640"/>
              <a:ext cx="8064896" cy="648072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4032448">
                      <a:extLst>
                        <a:ext uri="{9D8B030D-6E8A-4147-A177-3AD203B41FA5}">
                          <a16:colId xmlns:a16="http://schemas.microsoft.com/office/drawing/2014/main" val="2915495371"/>
                        </a:ext>
                      </a:extLst>
                    </a:gridCol>
                    <a:gridCol w="4032448">
                      <a:extLst>
                        <a:ext uri="{9D8B030D-6E8A-4147-A177-3AD203B41FA5}">
                          <a16:colId xmlns:a16="http://schemas.microsoft.com/office/drawing/2014/main" val="1578592739"/>
                        </a:ext>
                      </a:extLst>
                    </a:gridCol>
                  </a:tblGrid>
                  <a:tr h="432048">
                    <a:tc grid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ru-RU" sz="36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Работа </a:t>
                          </a:r>
                          <a:r>
                            <a:rPr kumimoji="0" lang="ru-RU" sz="3600" b="1" i="1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А</a:t>
                          </a:r>
                          <a:r>
                            <a:rPr kumimoji="0" lang="ru-RU" sz="36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kumimoji="0" lang="en-US" sz="36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kumimoji="0" lang="ru-RU" sz="36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силы 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⃗"/>
                                  <m:ctrlPr>
                                    <a:rPr kumimoji="0" lang="en-US" sz="3600" b="0" i="1" u="none" strike="noStrike" kern="1200" cap="none" spc="0" normalizeH="0" baseline="0" noProof="0" dirty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kumimoji="0" lang="en-US" sz="3600" b="0" i="1" u="none" strike="noStrike" kern="1200" cap="none" spc="0" normalizeH="0" baseline="0" noProof="0" dirty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Times New Roman" panose="02020603050405020304" pitchFamily="18" charset="0"/>
                                    </a:rPr>
                                    <m:t>𝐹</m:t>
                                  </m:r>
                                </m:e>
                              </m:acc>
                            </m:oMath>
                          </a14:m>
                          <a:r>
                            <a:rPr kumimoji="0" lang="en-US" sz="3600" b="0" i="1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)</a:t>
                          </a:r>
                          <a:endParaRPr kumimoji="0" lang="ru-RU" sz="36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97894842"/>
                      </a:ext>
                    </a:extLst>
                  </a:tr>
                  <a:tr h="539512">
                    <a:tc grid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ru-RU" sz="32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РАВНА 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8621218"/>
                      </a:ext>
                    </a:extLst>
                  </a:tr>
                  <a:tr h="15428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3200" b="1" i="1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А </a:t>
                          </a:r>
                          <a:r>
                            <a:rPr lang="ru-RU" sz="3200" b="1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= 0</a:t>
                          </a:r>
                          <a:endParaRPr lang="ru-RU" sz="3200" b="1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3200" b="1" i="1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А </a:t>
                          </a:r>
                          <a:r>
                            <a:rPr lang="ru-RU" sz="3200" b="1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= 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3949120205"/>
                      </a:ext>
                    </a:extLst>
                  </a:tr>
                  <a:tr h="223237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⃗"/>
                                    <m:ctrlPr>
                                      <a:rPr lang="ru-RU" sz="320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𝐹</m:t>
                                    </m:r>
                                  </m:e>
                                </m:acc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⊥ </m:t>
                                </m:r>
                                <m:acc>
                                  <m:accPr>
                                    <m:chr m:val="⃗"/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𝑆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ru-RU" sz="32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acc>
                                <m:accPr>
                                  <m:chr m:val="⃗"/>
                                  <m:ctrlPr>
                                    <a:rPr kumimoji="0" lang="en-US" sz="3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kumimoji="0" lang="en-US" sz="3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𝑆</m:t>
                                  </m:r>
                                </m:e>
                              </m:acc>
                            </m:oMath>
                          </a14:m>
                          <a:r>
                            <a:rPr lang="en-US" sz="32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= </a:t>
                          </a:r>
                          <a:r>
                            <a:rPr lang="en-US" sz="3200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ru-RU" sz="3200" i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951288169"/>
                      </a:ext>
                    </a:extLst>
                  </a:tr>
                  <a:tr h="1309825">
                    <a:tc>
                      <a:txBody>
                        <a:bodyPr/>
                        <a:lstStyle/>
                        <a:p>
                          <a:pPr algn="ctr"/>
                          <a:endParaRPr lang="en-US" sz="32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/>
                          <a:endParaRPr lang="en-US" sz="32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/>
                          <a:endParaRPr lang="en-US" sz="32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366294814"/>
                      </a:ext>
                    </a:extLst>
                  </a:tr>
                  <a:tr h="432048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32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Если</a:t>
                          </a:r>
                          <a:r>
                            <a:rPr lang="ru-RU" sz="3200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l-GR" sz="3200" i="1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α</a:t>
                          </a:r>
                          <a:r>
                            <a:rPr lang="ru-RU" sz="3200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= 0</a:t>
                          </a:r>
                          <a:endParaRPr lang="en-US" sz="32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ru-RU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3255511746"/>
                      </a:ext>
                    </a:extLst>
                  </a:tr>
                  <a:tr h="1048433">
                    <a:tc gridSpan="2">
                      <a:txBody>
                        <a:bodyPr/>
                        <a:lstStyle/>
                        <a:p>
                          <a:pPr algn="ctr"/>
                          <a:endParaRPr lang="en-US" sz="32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39624506"/>
                      </a:ext>
                    </a:extLst>
                  </a:tr>
                  <a:tr h="792088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4400" b="1" i="1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А = </a:t>
                          </a:r>
                          <a:r>
                            <a:rPr lang="en-US" sz="4400" b="1" i="1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F·S</a:t>
                          </a: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ru-RU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315522509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Таблица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64540935"/>
                  </p:ext>
                </p:extLst>
              </p:nvPr>
            </p:nvGraphicFramePr>
            <p:xfrm>
              <a:off x="539552" y="188640"/>
              <a:ext cx="8064896" cy="648072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4032448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2915495371"/>
                        </a:ext>
                      </a:extLst>
                    </a:gridCol>
                    <a:gridCol w="4032448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1578592739"/>
                        </a:ext>
                      </a:extLst>
                    </a:gridCol>
                  </a:tblGrid>
                  <a:tr h="706755">
                    <a:tc grid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76" t="-3448" r="-76" b="-85689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897894842"/>
                      </a:ext>
                    </a:extLst>
                  </a:tr>
                  <a:tr h="579120">
                    <a:tc grid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ru-RU" sz="32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РАВНА 0</a:t>
                          </a: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88621218"/>
                      </a:ext>
                    </a:extLst>
                  </a:tr>
                  <a:tr h="5791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3200" b="1" i="1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А </a:t>
                          </a:r>
                          <a:r>
                            <a:rPr lang="ru-RU" sz="3200" b="1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= 0</a:t>
                          </a:r>
                          <a:endParaRPr lang="ru-RU" sz="3200" b="1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3200" b="1" i="1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А </a:t>
                          </a:r>
                          <a:r>
                            <a:rPr lang="ru-RU" sz="3200" b="1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= 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3949120205"/>
                      </a:ext>
                    </a:extLst>
                  </a:tr>
                  <a:tr h="641604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151" t="-295238" r="-100151" b="-665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100151" t="-295238" r="-151" b="-66571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951288169"/>
                      </a:ext>
                    </a:extLst>
                  </a:tr>
                  <a:tr h="1554480">
                    <a:tc>
                      <a:txBody>
                        <a:bodyPr/>
                        <a:lstStyle/>
                        <a:p>
                          <a:pPr algn="ctr"/>
                          <a:endParaRPr lang="en-US" sz="32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/>
                          <a:endParaRPr lang="en-US" sz="32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/>
                          <a:endParaRPr lang="en-US" sz="32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ru-RU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366294814"/>
                      </a:ext>
                    </a:extLst>
                  </a:tr>
                  <a:tr h="57912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32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Если</a:t>
                          </a:r>
                          <a:r>
                            <a:rPr lang="ru-RU" sz="3200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l-GR" sz="3200" i="1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α</a:t>
                          </a:r>
                          <a:r>
                            <a:rPr lang="ru-RU" sz="3200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= 0</a:t>
                          </a:r>
                          <a:endParaRPr lang="en-US" sz="32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ru-RU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3255511746"/>
                      </a:ext>
                    </a:extLst>
                  </a:tr>
                  <a:tr h="1048433">
                    <a:tc gridSpan="2">
                      <a:txBody>
                        <a:bodyPr/>
                        <a:lstStyle/>
                        <a:p>
                          <a:pPr algn="ctr"/>
                          <a:endParaRPr lang="en-US" sz="32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2439624506"/>
                      </a:ext>
                    </a:extLst>
                  </a:tr>
                  <a:tr h="792088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4400" b="1" i="1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А = </a:t>
                          </a:r>
                          <a:r>
                            <a:rPr lang="en-US" sz="4400" b="1" i="1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F·S</a:t>
                          </a: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ru-RU" sz="3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315522509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780928"/>
            <a:ext cx="3442903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75856" y="4923451"/>
            <a:ext cx="3162300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87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31559"/>
            <a:ext cx="8928992" cy="1384995"/>
          </a:xfrm>
          <a:prstGeom prst="rect">
            <a:avLst/>
          </a:prstGeom>
          <a:solidFill>
            <a:srgbClr val="F7FEB8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C00000"/>
                </a:solidFill>
                <a:latin typeface="Cambria" pitchFamily="18" charset="0"/>
              </a:rPr>
              <a:t>Мощность </a:t>
            </a:r>
            <a:r>
              <a:rPr lang="ru-RU" sz="2800" b="1" i="1" dirty="0">
                <a:solidFill>
                  <a:srgbClr val="FF0000"/>
                </a:solidFill>
                <a:latin typeface="Cambria" pitchFamily="18" charset="0"/>
              </a:rPr>
              <a:t>N</a:t>
            </a:r>
            <a:r>
              <a:rPr lang="ru-RU" sz="2800" b="1" dirty="0">
                <a:solidFill>
                  <a:srgbClr val="C00000"/>
                </a:solidFill>
                <a:latin typeface="Cambria" pitchFamily="18" charset="0"/>
              </a:rPr>
              <a:t> — физическая величина, равная отношению работы </a:t>
            </a:r>
            <a:r>
              <a:rPr lang="ru-RU" sz="2800" b="1" i="1" dirty="0">
                <a:solidFill>
                  <a:prstClr val="black"/>
                </a:solidFill>
                <a:latin typeface="Cambria" pitchFamily="18" charset="0"/>
              </a:rPr>
              <a:t>A</a:t>
            </a:r>
            <a:r>
              <a:rPr lang="ru-RU" sz="2800" b="1" dirty="0">
                <a:solidFill>
                  <a:srgbClr val="C00000"/>
                </a:solidFill>
                <a:latin typeface="Cambria" pitchFamily="18" charset="0"/>
              </a:rPr>
              <a:t> к промежутку времени </a:t>
            </a:r>
            <a:r>
              <a:rPr lang="ru-RU" sz="2800" b="1" i="1" dirty="0">
                <a:solidFill>
                  <a:srgbClr val="FF0000"/>
                </a:solidFill>
                <a:latin typeface="Cambria" pitchFamily="18" charset="0"/>
              </a:rPr>
              <a:t>t</a:t>
            </a:r>
            <a:r>
              <a:rPr lang="ru-RU" sz="2800" b="1" dirty="0">
                <a:solidFill>
                  <a:srgbClr val="C00000"/>
                </a:solidFill>
                <a:latin typeface="Cambria" pitchFamily="18" charset="0"/>
              </a:rPr>
              <a:t>, в течение которого она совершена: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232" y="1466930"/>
            <a:ext cx="1120082" cy="964515"/>
          </a:xfrm>
          <a:prstGeom prst="rect">
            <a:avLst/>
          </a:prstGeom>
          <a:solidFill>
            <a:srgbClr val="F7FEB8"/>
          </a:solidFill>
          <a:ln>
            <a:solidFill>
              <a:srgbClr val="C00000"/>
            </a:solidFill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87131" y="2494590"/>
            <a:ext cx="8609075" cy="1384995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C00000"/>
                </a:solidFill>
                <a:latin typeface="Cambria" pitchFamily="18" charset="0"/>
              </a:rPr>
              <a:t>Единица мощности в СИ называется ваттом (Вт)</a:t>
            </a:r>
          </a:p>
          <a:p>
            <a:pPr>
              <a:defRPr/>
            </a:pPr>
            <a:r>
              <a:rPr lang="ru-RU" sz="2800" b="1" dirty="0">
                <a:solidFill>
                  <a:srgbClr val="C00000"/>
                </a:solidFill>
                <a:latin typeface="Cambria" pitchFamily="18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Cambria" pitchFamily="18" charset="0"/>
              </a:rPr>
              <a:t>1 Ватт </a:t>
            </a:r>
            <a:r>
              <a:rPr lang="ru-RU" sz="2800" b="1" dirty="0">
                <a:solidFill>
                  <a:srgbClr val="C00000"/>
                </a:solidFill>
                <a:latin typeface="Cambria" pitchFamily="18" charset="0"/>
              </a:rPr>
              <a:t>равен мощности, при которой совершается работа 1 Дж за время 1 с: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177" y="3892902"/>
            <a:ext cx="1827649" cy="887578"/>
          </a:xfrm>
          <a:prstGeom prst="rect">
            <a:avLst/>
          </a:prstGeom>
          <a:solidFill>
            <a:srgbClr val="F7FEB8"/>
          </a:solidFill>
          <a:ln>
            <a:solidFill>
              <a:srgbClr val="C00000"/>
            </a:solidFill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81609" y="4737719"/>
            <a:ext cx="86108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prstClr val="black"/>
                </a:solidFill>
                <a:latin typeface="Cambria" pitchFamily="18" charset="0"/>
              </a:rPr>
              <a:t>Внесистемные единицы — киловатт и мегаватт:</a:t>
            </a: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964" y="5170240"/>
            <a:ext cx="2412268" cy="522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881" y="5107524"/>
            <a:ext cx="2668417" cy="548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211" y="6147218"/>
            <a:ext cx="6043336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83404" y="5635286"/>
            <a:ext cx="85689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prstClr val="black"/>
                </a:solidFill>
                <a:latin typeface="Cambria" pitchFamily="18" charset="0"/>
              </a:rPr>
              <a:t>Работа, совершаемая за один час при </a:t>
            </a:r>
            <a:r>
              <a:rPr lang="en-US" sz="2800" b="1" i="1" dirty="0">
                <a:solidFill>
                  <a:prstClr val="black"/>
                </a:solidFill>
                <a:latin typeface="Cambria" pitchFamily="18" charset="0"/>
              </a:rPr>
              <a:t>N=1</a:t>
            </a:r>
            <a:r>
              <a:rPr lang="ru-RU" sz="2800" b="1" i="1" dirty="0">
                <a:solidFill>
                  <a:prstClr val="black"/>
                </a:solidFill>
                <a:latin typeface="Cambria" pitchFamily="18" charset="0"/>
              </a:rPr>
              <a:t>кВт</a:t>
            </a:r>
            <a:r>
              <a:rPr lang="ru-RU" sz="2800" b="1" dirty="0">
                <a:solidFill>
                  <a:prstClr val="black"/>
                </a:solidFill>
                <a:latin typeface="Cambria" pitchFamily="18" charset="0"/>
              </a:rPr>
              <a:t>:</a:t>
            </a:r>
            <a:r>
              <a:rPr lang="en-US" sz="2800" b="1" dirty="0">
                <a:solidFill>
                  <a:prstClr val="black"/>
                </a:solidFill>
                <a:latin typeface="Cambria" pitchFamily="18" charset="0"/>
              </a:rPr>
              <a:t> </a:t>
            </a:r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894921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819" y="2019214"/>
            <a:ext cx="1604685" cy="1381812"/>
          </a:xfrm>
          <a:prstGeom prst="rect">
            <a:avLst/>
          </a:prstGeom>
          <a:solidFill>
            <a:srgbClr val="F7FEB8"/>
          </a:solidFill>
          <a:ln>
            <a:solidFill>
              <a:srgbClr val="C00000"/>
            </a:solidFill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2" y="1916834"/>
            <a:ext cx="2137869" cy="680231"/>
          </a:xfrm>
          <a:prstGeom prst="rect">
            <a:avLst/>
          </a:prstGeom>
          <a:solidFill>
            <a:srgbClr val="F7FEB8"/>
          </a:solidFill>
          <a:ln>
            <a:solidFill>
              <a:srgbClr val="C00000"/>
            </a:solidFill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20" y="3411574"/>
            <a:ext cx="3603039" cy="1381785"/>
          </a:xfrm>
          <a:prstGeom prst="rect">
            <a:avLst/>
          </a:prstGeom>
          <a:solidFill>
            <a:srgbClr val="FFFF01"/>
          </a:solidFill>
          <a:ln>
            <a:solidFill>
              <a:schemeClr val="accent5">
                <a:lumMod val="75000"/>
              </a:schemeClr>
            </a:solidFill>
          </a:ln>
          <a:effectLst/>
        </p:spPr>
      </p:pic>
      <p:cxnSp>
        <p:nvCxnSpPr>
          <p:cNvPr id="7" name="Прямая со стрелкой 6"/>
          <p:cNvCxnSpPr>
            <a:stCxn id="1027" idx="1"/>
          </p:cNvCxnSpPr>
          <p:nvPr/>
        </p:nvCxnSpPr>
        <p:spPr>
          <a:xfrm flipH="1">
            <a:off x="2006978" y="2256948"/>
            <a:ext cx="1124862" cy="220054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1026" idx="2"/>
          </p:cNvCxnSpPr>
          <p:nvPr/>
        </p:nvCxnSpPr>
        <p:spPr>
          <a:xfrm>
            <a:off x="1369160" y="3401026"/>
            <a:ext cx="1546658" cy="843148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4959305" y="2528607"/>
            <a:ext cx="792088" cy="1100525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1393" y="1985289"/>
            <a:ext cx="1886302" cy="611774"/>
          </a:xfrm>
          <a:prstGeom prst="rect">
            <a:avLst/>
          </a:prstGeom>
          <a:solidFill>
            <a:srgbClr val="F7FEB8"/>
          </a:solidFill>
          <a:ln>
            <a:solidFill>
              <a:srgbClr val="C00000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29496286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284269"/>
            <a:ext cx="8208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cs typeface="Times New Roman"/>
              </a:rPr>
              <a:t>1. Импульс тела</a:t>
            </a:r>
            <a:endParaRPr lang="ru-RU" sz="5400" dirty="0"/>
          </a:p>
          <a:p>
            <a:r>
              <a:rPr lang="ru-RU" sz="5400" b="1" dirty="0">
                <a:cs typeface="Times New Roman"/>
              </a:rPr>
              <a:t>и импульс силы </a:t>
            </a:r>
          </a:p>
        </p:txBody>
      </p:sp>
    </p:spTree>
    <p:extLst>
      <p:ext uri="{BB962C8B-B14F-4D97-AF65-F5344CB8AC3E}">
        <p14:creationId xmlns:p14="http://schemas.microsoft.com/office/powerpoint/2010/main" val="4261029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894397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153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9552" y="2065220"/>
            <a:ext cx="8208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5400" b="1" dirty="0" smtClean="0">
                <a:solidFill>
                  <a:prstClr val="black"/>
                </a:solidFill>
                <a:latin typeface="Cambria" pitchFamily="18" charset="0"/>
                <a:cs typeface="Times New Roman"/>
              </a:rPr>
              <a:t>4. </a:t>
            </a:r>
            <a:r>
              <a:rPr lang="ru-RU" sz="5400" b="1" dirty="0">
                <a:solidFill>
                  <a:prstClr val="black"/>
                </a:solidFill>
                <a:latin typeface="Cambria" pitchFamily="18" charset="0"/>
                <a:cs typeface="Times New Roman"/>
              </a:rPr>
              <a:t>Потенциальная</a:t>
            </a:r>
          </a:p>
          <a:p>
            <a:pPr>
              <a:defRPr/>
            </a:pPr>
            <a:r>
              <a:rPr lang="ru-RU" sz="5400" b="1" dirty="0">
                <a:solidFill>
                  <a:prstClr val="black"/>
                </a:solidFill>
                <a:latin typeface="Cambria" pitchFamily="18" charset="0"/>
                <a:cs typeface="Times New Roman"/>
              </a:rPr>
              <a:t>энергия  тела</a:t>
            </a:r>
            <a:endParaRPr lang="ru-RU" sz="16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57385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9010" y="316604"/>
            <a:ext cx="6679756" cy="31700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тело или несколько тел, взаимодействующих между собой (система тел), способны </a:t>
            </a:r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совершить работу, 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они обладают </a:t>
            </a:r>
            <a:r>
              <a:rPr lang="ru-RU" sz="40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энергией</a:t>
            </a:r>
            <a:endParaRPr lang="ru-RU" sz="4000" b="1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5383" y="582889"/>
            <a:ext cx="1695450" cy="566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5398" y="3861048"/>
            <a:ext cx="6673367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Величина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возможной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определяет запас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энергии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теле или в системе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</a:t>
            </a:r>
            <a:endParaRPr lang="ru-RU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47864" y="5445224"/>
            <a:ext cx="1845377" cy="92333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5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= Е</a:t>
            </a:r>
            <a:endParaRPr lang="ru-RU" sz="2800" i="1" dirty="0"/>
          </a:p>
        </p:txBody>
      </p:sp>
      <p:sp>
        <p:nvSpPr>
          <p:cNvPr id="5" name="Стрелка вниз 4"/>
          <p:cNvSpPr/>
          <p:nvPr/>
        </p:nvSpPr>
        <p:spPr>
          <a:xfrm>
            <a:off x="4067944" y="4869160"/>
            <a:ext cx="504056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182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0039" y="188640"/>
            <a:ext cx="8208912" cy="206210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Потенциальная энергия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энергия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определяется взаимным положением тел (например, тела и земли) или частей одного и того же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тела</a:t>
            </a:r>
            <a:endParaRPr lang="ru-RU" sz="3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50298"/>
            <a:ext cx="943465" cy="31537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7666" y="2564904"/>
            <a:ext cx="31085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F·S </a:t>
            </a: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mgH</a:t>
            </a:r>
            <a:endParaRPr lang="en-US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1763688" y="5806450"/>
                <a:ext cx="2536207" cy="695960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wrap="none">
                <a:spAutoFit/>
              </a:bodyPr>
              <a:lstStyle/>
              <a:p>
                <a:pPr lvl="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600" b="1" i="1" dirty="0" smtClean="0">
                              <a:ln>
                                <a:solidFill>
                                  <a:srgbClr val="FF0000"/>
                                </a:solidFill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3600" b="1" i="1" dirty="0">
                              <a:ln>
                                <a:solidFill>
                                  <a:srgbClr val="FF0000"/>
                                </a:solidFill>
                              </a:ln>
                              <a:solidFill>
                                <a:srgbClr val="FF0000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𝑬</m:t>
                          </m:r>
                        </m:e>
                        <m:sub>
                          <m:r>
                            <a:rPr lang="en-US" sz="3600" b="1" i="1" dirty="0" smtClean="0">
                              <a:ln>
                                <a:solidFill>
                                  <a:srgbClr val="FF0000"/>
                                </a:solidFill>
                              </a:ln>
                              <a:solidFill>
                                <a:srgbClr val="FF0000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𝒑</m:t>
                          </m:r>
                        </m:sub>
                      </m:sSub>
                      <m:r>
                        <a:rPr lang="ru-RU" sz="3600" b="1" i="1" dirty="0" smtClean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3600" b="1" i="1" dirty="0" smtClean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𝒎𝒈𝑯</m:t>
                      </m:r>
                    </m:oMath>
                  </m:oMathPara>
                </a14:m>
                <a:endParaRPr lang="en-US" sz="3600" b="1" i="1" dirty="0">
                  <a:ln>
                    <a:solidFill>
                      <a:srgbClr val="FF0000"/>
                    </a:solidFill>
                  </a:ln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5806450"/>
                <a:ext cx="2536207" cy="69596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9022" y="2348880"/>
            <a:ext cx="2807921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6156176" y="5373216"/>
                <a:ext cx="2201115" cy="1214500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wrap="none">
                <a:spAutoFit/>
              </a:bodyPr>
              <a:lstStyle/>
              <a:p>
                <a:pPr lvl="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600" b="1" i="1" dirty="0" smtClean="0">
                              <a:ln>
                                <a:solidFill>
                                  <a:srgbClr val="FF0000"/>
                                </a:solidFill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3600" b="1" i="1" dirty="0">
                              <a:ln>
                                <a:solidFill>
                                  <a:srgbClr val="FF0000"/>
                                </a:solidFill>
                              </a:ln>
                              <a:solidFill>
                                <a:srgbClr val="FF0000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𝑬</m:t>
                          </m:r>
                        </m:e>
                        <m:sub>
                          <m:r>
                            <a:rPr lang="en-US" sz="3600" b="1" i="1" dirty="0" smtClean="0">
                              <a:ln>
                                <a:solidFill>
                                  <a:srgbClr val="FF0000"/>
                                </a:solidFill>
                              </a:ln>
                              <a:solidFill>
                                <a:srgbClr val="FF0000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𝒑</m:t>
                          </m:r>
                        </m:sub>
                      </m:sSub>
                      <m:r>
                        <a:rPr lang="ru-RU" sz="3600" b="1" i="1" dirty="0" smtClean="0">
                          <a:ln>
                            <a:solidFill>
                              <a:srgbClr val="FF0000"/>
                            </a:solidFill>
                          </a:ln>
                          <a:solidFill>
                            <a:srgbClr val="FF0000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3600" b="1" i="1" dirty="0" smtClean="0">
                              <a:ln>
                                <a:solidFill>
                                  <a:srgbClr val="FF0000"/>
                                </a:solidFill>
                              </a:ln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600" b="1" i="1" dirty="0" smtClean="0">
                              <a:ln>
                                <a:solidFill>
                                  <a:srgbClr val="FF0000"/>
                                </a:solidFill>
                              </a:ln>
                              <a:solidFill>
                                <a:srgbClr val="FF0000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𝒌</m:t>
                          </m:r>
                          <m:sSup>
                            <m:sSupPr>
                              <m:ctrlPr>
                                <a:rPr lang="en-US" sz="3600" b="1" i="1" dirty="0" smtClean="0">
                                  <a:ln>
                                    <a:solidFill>
                                      <a:srgbClr val="FF0000"/>
                                    </a:solidFill>
                                  </a:ln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600" b="1" i="1" dirty="0" smtClean="0">
                                  <a:ln>
                                    <a:solidFill>
                                      <a:srgbClr val="FF0000"/>
                                    </a:solidFill>
                                  </a:ln>
                                  <a:solidFill>
                                    <a:srgbClr val="FF0000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3600" b="1" i="1" dirty="0" smtClean="0">
                                  <a:ln>
                                    <a:solidFill>
                                      <a:srgbClr val="FF0000"/>
                                    </a:solidFill>
                                  </a:ln>
                                  <a:solidFill>
                                    <a:srgbClr val="FF0000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n-US" sz="3600" b="1" i="1" dirty="0" smtClean="0">
                              <a:ln>
                                <a:solidFill>
                                  <a:srgbClr val="FF0000"/>
                                </a:solidFill>
                              </a:ln>
                              <a:solidFill>
                                <a:srgbClr val="FF0000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en-US" sz="3600" b="1" i="1" dirty="0">
                  <a:ln>
                    <a:solidFill>
                      <a:srgbClr val="FF0000"/>
                    </a:solidFill>
                  </a:ln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6176" y="5373216"/>
                <a:ext cx="2201115" cy="121450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9442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1997839"/>
            <a:ext cx="81369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5400" b="1" dirty="0" smtClean="0">
                <a:solidFill>
                  <a:prstClr val="black"/>
                </a:solidFill>
                <a:latin typeface="Cambria" pitchFamily="18" charset="0"/>
                <a:cs typeface="Times New Roman"/>
              </a:rPr>
              <a:t>4. </a:t>
            </a:r>
            <a:r>
              <a:rPr lang="ru-RU" sz="5400" b="1" dirty="0">
                <a:solidFill>
                  <a:prstClr val="black"/>
                </a:solidFill>
                <a:latin typeface="Cambria" pitchFamily="18" charset="0"/>
                <a:cs typeface="Times New Roman"/>
              </a:rPr>
              <a:t>Кинетическая энергия тела</a:t>
            </a:r>
            <a:endParaRPr lang="ru-RU" sz="16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36760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08669"/>
            <a:ext cx="6984776" cy="2024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516" y="123894"/>
            <a:ext cx="8247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Кинетическая энергия тела обозначается 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буквой - 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8316416" y="62338"/>
                <a:ext cx="793742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6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3600" b="1" i="1" dirty="0" smtClean="0">
                              <a:solidFill>
                                <a:srgbClr val="FF0000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𝑬</m:t>
                          </m:r>
                        </m:e>
                        <m:sub>
                          <m:r>
                            <a:rPr lang="ru-RU" sz="3600" b="1" i="1" dirty="0" smtClean="0">
                              <a:solidFill>
                                <a:srgbClr val="FF0000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к</m:t>
                          </m:r>
                        </m:sub>
                      </m:sSub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16416" y="62338"/>
                <a:ext cx="793742" cy="64633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3635896" y="4149080"/>
                <a:ext cx="2160240" cy="121809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 lvl="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 dirty="0" smtClean="0"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600" b="1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600" b="1" i="1" dirty="0">
                              <a:latin typeface="Cambria Math"/>
                              <a:cs typeface="Times New Roman" panose="02020603050405020304" pitchFamily="18" charset="0"/>
                            </a:rPr>
                            <m:t>𝒎𝒂</m:t>
                          </m:r>
                          <m:sSup>
                            <m:sSupPr>
                              <m:ctrlPr>
                                <a:rPr lang="en-US" sz="3600" b="1" i="1" dirty="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600" b="1" i="1" dirty="0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𝒗</m:t>
                              </m:r>
                            </m:e>
                            <m:sup>
                              <m:r>
                                <a:rPr lang="en-US" sz="3600" b="1" i="1" dirty="0" smtClean="0">
                                  <a:latin typeface="Cambria Math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n-US" sz="3600" b="1" i="1" dirty="0" smtClean="0">
                              <a:latin typeface="Cambria Math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lang="en-US" sz="3600" b="1" i="1" dirty="0" smtClean="0">
                              <a:latin typeface="Cambria Math"/>
                              <a:cs typeface="Times New Roman" panose="02020603050405020304" pitchFamily="18" charset="0"/>
                            </a:rPr>
                            <m:t>𝒂</m:t>
                          </m:r>
                        </m:den>
                      </m:f>
                    </m:oMath>
                  </m:oMathPara>
                </a14:m>
                <a:endParaRPr lang="en-US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5896" y="4149080"/>
                <a:ext cx="2160240" cy="121809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Прямоугольник 7"/>
          <p:cNvSpPr/>
          <p:nvPr/>
        </p:nvSpPr>
        <p:spPr>
          <a:xfrm>
            <a:off x="1619672" y="2906153"/>
            <a:ext cx="1683153" cy="64633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lvl="0" algn="ctr"/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m·a</a:t>
            </a:r>
            <a:endParaRPr lang="en-US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 стрелкой 8"/>
          <p:cNvCxnSpPr>
            <a:stCxn id="8" idx="2"/>
          </p:cNvCxnSpPr>
          <p:nvPr/>
        </p:nvCxnSpPr>
        <p:spPr>
          <a:xfrm>
            <a:off x="2461249" y="3552484"/>
            <a:ext cx="371745" cy="10341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3766609" y="2838102"/>
                <a:ext cx="1676548" cy="120391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none">
                <a:spAutoFit/>
              </a:bodyPr>
              <a:lstStyle/>
              <a:p>
                <a:pPr lvl="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𝑆</m:t>
                      </m:r>
                      <m:r>
                        <a:rPr lang="ru-RU" sz="3600" b="0" i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3600" i="1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3600" i="1" dirty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600" b="0" i="1" dirty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𝑣</m:t>
                              </m:r>
                            </m:e>
                            <m:sup>
                              <m:r>
                                <a:rPr lang="en-US" sz="3600" b="0" i="1" dirty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3600" b="0" i="1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sz="3600" b="0" i="1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𝑎</m:t>
                          </m:r>
                        </m:den>
                      </m:f>
                    </m:oMath>
                  </m:oMathPara>
                </a14:m>
                <a:endParaRPr lang="en-US" sz="3600" i="1" dirty="0">
                  <a:ln>
                    <a:solidFill>
                      <a:srgbClr val="FF0000"/>
                    </a:solidFill>
                  </a:ln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6609" y="2838102"/>
                <a:ext cx="1676548" cy="1203919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Прямая со стрелкой 13"/>
          <p:cNvCxnSpPr>
            <a:stCxn id="11" idx="1"/>
          </p:cNvCxnSpPr>
          <p:nvPr/>
        </p:nvCxnSpPr>
        <p:spPr>
          <a:xfrm flipH="1">
            <a:off x="3444351" y="3440062"/>
            <a:ext cx="322258" cy="11326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19"/>
              <p:cNvSpPr/>
              <p:nvPr/>
            </p:nvSpPr>
            <p:spPr>
              <a:xfrm>
                <a:off x="3439128" y="5517232"/>
                <a:ext cx="2429015" cy="1249381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wrap="square">
                <a:spAutoFit/>
              </a:bodyPr>
              <a:lstStyle/>
              <a:p>
                <a:pPr lvl="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6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3600" b="1" i="1" dirty="0">
                              <a:solidFill>
                                <a:srgbClr val="FF0000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𝑬</m:t>
                          </m:r>
                        </m:e>
                        <m:sub>
                          <m:r>
                            <a:rPr lang="en-US" sz="3600" b="1" i="1" dirty="0" smtClean="0">
                              <a:solidFill>
                                <a:srgbClr val="FF0000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𝒌</m:t>
                          </m:r>
                        </m:sub>
                      </m:sSub>
                      <m:r>
                        <a:rPr lang="ru-RU" sz="3600" b="1" i="1" dirty="0" smtClean="0">
                          <a:solidFill>
                            <a:srgbClr val="FF0000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600" b="1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600" b="1" i="1" dirty="0">
                              <a:solidFill>
                                <a:srgbClr val="FF0000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𝒎</m:t>
                          </m:r>
                          <m:sSup>
                            <m:sSupPr>
                              <m:ctrlPr>
                                <a:rPr lang="en-US" sz="3600" b="1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600" b="1" i="1" dirty="0">
                                  <a:solidFill>
                                    <a:srgbClr val="FF0000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  <m:t>𝒗</m:t>
                              </m:r>
                            </m:e>
                            <m:sup>
                              <m:r>
                                <a:rPr lang="en-US" sz="3600" b="1" i="1" dirty="0">
                                  <a:solidFill>
                                    <a:srgbClr val="FF0000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n-US" sz="3600" b="1" i="1" dirty="0">
                              <a:solidFill>
                                <a:srgbClr val="FF0000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en-US" sz="36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0" name="Прямоугольник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9128" y="5517232"/>
                <a:ext cx="2429015" cy="1249381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Прямоугольник 18"/>
          <p:cNvSpPr/>
          <p:nvPr/>
        </p:nvSpPr>
        <p:spPr>
          <a:xfrm>
            <a:off x="2627784" y="903040"/>
            <a:ext cx="6336703" cy="83099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Кинетическая энергия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энергия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которой обладает тело вследствие своего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движения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460334" y="4550466"/>
                <a:ext cx="3448626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 dirty="0">
                          <a:solidFill>
                            <a:prstClr val="black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𝑬</m:t>
                      </m:r>
                      <m:r>
                        <a:rPr lang="ru-RU" sz="3600" b="1" i="1" dirty="0">
                          <a:solidFill>
                            <a:prstClr val="black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3600" b="1" i="1" dirty="0">
                          <a:solidFill>
                            <a:prstClr val="black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𝑨</m:t>
                      </m:r>
                      <m:r>
                        <a:rPr lang="ru-RU" sz="3600" b="1" i="1" dirty="0">
                          <a:solidFill>
                            <a:prstClr val="black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 = </m:t>
                      </m:r>
                      <m:r>
                        <a:rPr lang="en-US" sz="3600" b="1" i="1" dirty="0">
                          <a:solidFill>
                            <a:prstClr val="black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𝑭</m:t>
                      </m:r>
                      <m:r>
                        <a:rPr lang="en-US" sz="3600" b="1" i="1" dirty="0">
                          <a:solidFill>
                            <a:prstClr val="black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·</m:t>
                      </m:r>
                      <m:r>
                        <a:rPr lang="en-US" sz="3600" b="1" i="1" dirty="0">
                          <a:solidFill>
                            <a:prstClr val="black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𝑺</m:t>
                      </m:r>
                      <m:r>
                        <a:rPr lang="en-US" sz="3600" b="1" i="1" dirty="0">
                          <a:solidFill>
                            <a:prstClr val="black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334" y="4550466"/>
                <a:ext cx="3448626" cy="646331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5851460" y="4133390"/>
                <a:ext cx="1688219" cy="12145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 dirty="0">
                          <a:solidFill>
                            <a:prstClr val="black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600" b="1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600" b="1" i="1" dirty="0">
                              <a:solidFill>
                                <a:prstClr val="black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𝒎</m:t>
                          </m:r>
                          <m:sSup>
                            <m:sSupPr>
                              <m:ctrlPr>
                                <a:rPr lang="en-US" sz="3600" b="1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600" b="1" i="1" dirty="0">
                                  <a:solidFill>
                                    <a:prstClr val="black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  <m:t>𝒗</m:t>
                              </m:r>
                            </m:e>
                            <m:sup>
                              <m:r>
                                <a:rPr lang="en-US" sz="3600" b="1" i="1" dirty="0">
                                  <a:solidFill>
                                    <a:prstClr val="black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n-US" sz="3600" b="1" i="1" dirty="0">
                              <a:solidFill>
                                <a:prstClr val="black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1460" y="4133390"/>
                <a:ext cx="1688219" cy="121450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4880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8" name="Text Box 4"/>
          <p:cNvSpPr txBox="1">
            <a:spLocks noChangeArrowheads="1"/>
          </p:cNvSpPr>
          <p:nvPr/>
        </p:nvSpPr>
        <p:spPr bwMode="auto">
          <a:xfrm>
            <a:off x="3132138" y="0"/>
            <a:ext cx="22653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prstClr val="black"/>
                </a:solidFill>
                <a:latin typeface="Arial" charset="0"/>
              </a:rPr>
              <a:t>Энергия</a:t>
            </a:r>
          </a:p>
        </p:txBody>
      </p:sp>
      <p:sp>
        <p:nvSpPr>
          <p:cNvPr id="69639" name="Text Box 5"/>
          <p:cNvSpPr txBox="1">
            <a:spLocks noChangeArrowheads="1"/>
          </p:cNvSpPr>
          <p:nvPr/>
        </p:nvSpPr>
        <p:spPr bwMode="auto">
          <a:xfrm>
            <a:off x="142875" y="642938"/>
            <a:ext cx="8661400" cy="83099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Arial" charset="0"/>
              </a:rPr>
              <a:t>Если тело или система тел могут совершить работу, то говорят, что они обладают </a:t>
            </a:r>
            <a:r>
              <a:rPr lang="ru-RU" sz="2400" b="1" i="1" dirty="0" smtClean="0">
                <a:solidFill>
                  <a:srgbClr val="FF0000"/>
                </a:solidFill>
                <a:latin typeface="Arial" charset="0"/>
              </a:rPr>
              <a:t>энергией</a:t>
            </a:r>
            <a:endParaRPr lang="ru-RU" sz="2400" b="1" i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69640" name="Text Box 7"/>
          <p:cNvSpPr txBox="1">
            <a:spLocks noChangeArrowheads="1"/>
          </p:cNvSpPr>
          <p:nvPr/>
        </p:nvSpPr>
        <p:spPr bwMode="auto">
          <a:xfrm>
            <a:off x="3348038" y="1706562"/>
            <a:ext cx="1847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prstClr val="black"/>
                </a:solidFill>
                <a:latin typeface="Arial" charset="0"/>
              </a:rPr>
              <a:t>Энергия</a:t>
            </a:r>
          </a:p>
        </p:txBody>
      </p:sp>
      <p:sp>
        <p:nvSpPr>
          <p:cNvPr id="69641" name="Text Box 8"/>
          <p:cNvSpPr txBox="1">
            <a:spLocks noChangeArrowheads="1"/>
          </p:cNvSpPr>
          <p:nvPr/>
        </p:nvSpPr>
        <p:spPr bwMode="auto">
          <a:xfrm>
            <a:off x="165101" y="2549525"/>
            <a:ext cx="2574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prstClr val="black"/>
                </a:solidFill>
                <a:latin typeface="Arial" charset="0"/>
              </a:rPr>
              <a:t>кинетическая</a:t>
            </a:r>
          </a:p>
        </p:txBody>
      </p:sp>
      <p:sp>
        <p:nvSpPr>
          <p:cNvPr id="69642" name="Text Box 9"/>
          <p:cNvSpPr txBox="1">
            <a:spLocks noChangeArrowheads="1"/>
          </p:cNvSpPr>
          <p:nvPr/>
        </p:nvSpPr>
        <p:spPr bwMode="auto">
          <a:xfrm>
            <a:off x="5795963" y="2497137"/>
            <a:ext cx="2905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prstClr val="black"/>
                </a:solidFill>
                <a:latin typeface="Arial" charset="0"/>
              </a:rPr>
              <a:t>потенциальная</a:t>
            </a:r>
          </a:p>
        </p:txBody>
      </p:sp>
      <p:sp>
        <p:nvSpPr>
          <p:cNvPr id="69643" name="Text Box 10"/>
          <p:cNvSpPr txBox="1">
            <a:spLocks noChangeArrowheads="1"/>
          </p:cNvSpPr>
          <p:nvPr/>
        </p:nvSpPr>
        <p:spPr bwMode="auto">
          <a:xfrm>
            <a:off x="119396" y="312420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prstClr val="black"/>
                </a:solidFill>
              </a:rPr>
              <a:t>(энергия движения)</a:t>
            </a:r>
          </a:p>
        </p:txBody>
      </p:sp>
      <p:sp>
        <p:nvSpPr>
          <p:cNvPr id="69644" name="Text Box 11"/>
          <p:cNvSpPr txBox="1">
            <a:spLocks noChangeArrowheads="1"/>
          </p:cNvSpPr>
          <p:nvPr/>
        </p:nvSpPr>
        <p:spPr bwMode="auto">
          <a:xfrm>
            <a:off x="5114132" y="2972932"/>
            <a:ext cx="38036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prstClr val="black"/>
                </a:solidFill>
              </a:rPr>
              <a:t>(энергия положения тела)</a:t>
            </a:r>
          </a:p>
        </p:txBody>
      </p:sp>
      <p:sp>
        <p:nvSpPr>
          <p:cNvPr id="69645" name="Text Box 12"/>
          <p:cNvSpPr txBox="1">
            <a:spLocks noChangeArrowheads="1"/>
          </p:cNvSpPr>
          <p:nvPr/>
        </p:nvSpPr>
        <p:spPr bwMode="auto">
          <a:xfrm>
            <a:off x="3276601" y="3857625"/>
            <a:ext cx="26130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prstClr val="black"/>
                </a:solidFill>
                <a:latin typeface="Arial" charset="0"/>
              </a:rPr>
              <a:t>тело поднято над поверхностью Земли</a:t>
            </a:r>
          </a:p>
        </p:txBody>
      </p:sp>
      <p:sp>
        <p:nvSpPr>
          <p:cNvPr id="69646" name="Text Box 13"/>
          <p:cNvSpPr txBox="1">
            <a:spLocks noChangeArrowheads="1"/>
          </p:cNvSpPr>
          <p:nvPr/>
        </p:nvSpPr>
        <p:spPr bwMode="auto">
          <a:xfrm>
            <a:off x="6337301" y="3921125"/>
            <a:ext cx="273526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prstClr val="black"/>
                </a:solidFill>
                <a:latin typeface="Arial" charset="0"/>
              </a:rPr>
              <a:t>тело деформировано</a:t>
            </a:r>
          </a:p>
        </p:txBody>
      </p:sp>
      <p:graphicFrame>
        <p:nvGraphicFramePr>
          <p:cNvPr id="69634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3235395"/>
              </p:ext>
            </p:extLst>
          </p:nvPr>
        </p:nvGraphicFramePr>
        <p:xfrm>
          <a:off x="467544" y="3699817"/>
          <a:ext cx="1698625" cy="1077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" name="Формула" r:id="rId3" imgW="660240" imgH="419040" progId="Equation.3">
                  <p:embed/>
                </p:oleObj>
              </mc:Choice>
              <mc:Fallback>
                <p:oleObj name="Формула" r:id="rId3" imgW="66024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3699817"/>
                        <a:ext cx="1698625" cy="1077913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rgbClr val="FF0000"/>
                        </a:solidFill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5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5975111"/>
              </p:ext>
            </p:extLst>
          </p:nvPr>
        </p:nvGraphicFramePr>
        <p:xfrm>
          <a:off x="3492501" y="5441950"/>
          <a:ext cx="1824037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" name="Формула" r:id="rId5" imgW="622080" imgH="228600" progId="Equation.3">
                  <p:embed/>
                </p:oleObj>
              </mc:Choice>
              <mc:Fallback>
                <p:oleObj name="Формула" r:id="rId5" imgW="6220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1" y="5441950"/>
                        <a:ext cx="1824037" cy="669925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rgbClr val="FF0000"/>
                        </a:solidFill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6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5141096"/>
              </p:ext>
            </p:extLst>
          </p:nvPr>
        </p:nvGraphicFramePr>
        <p:xfrm>
          <a:off x="6972301" y="4803775"/>
          <a:ext cx="1728787" cy="1212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" name="Формула" r:id="rId7" imgW="596880" imgH="419040" progId="Equation.3">
                  <p:embed/>
                </p:oleObj>
              </mc:Choice>
              <mc:Fallback>
                <p:oleObj name="Формула" r:id="rId7" imgW="5968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72301" y="4803775"/>
                        <a:ext cx="1728787" cy="1212850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rgbClr val="FF0000"/>
                        </a:solidFill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7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5934837"/>
              </p:ext>
            </p:extLst>
          </p:nvPr>
        </p:nvGraphicFramePr>
        <p:xfrm>
          <a:off x="981299" y="5949280"/>
          <a:ext cx="201612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" name="Формула" r:id="rId9" imgW="647640" imgH="215640" progId="Equation.3">
                  <p:embed/>
                </p:oleObj>
              </mc:Choice>
              <mc:Fallback>
                <p:oleObj name="Формула" r:id="rId9" imgW="64764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1299" y="5949280"/>
                        <a:ext cx="2016125" cy="673100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tx1"/>
                        </a:solidFill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47" name="Line 20"/>
          <p:cNvSpPr>
            <a:spLocks noChangeShapeType="1"/>
          </p:cNvSpPr>
          <p:nvPr/>
        </p:nvSpPr>
        <p:spPr bwMode="auto">
          <a:xfrm flipH="1">
            <a:off x="2628901" y="2282825"/>
            <a:ext cx="792162" cy="2889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9648" name="Line 21"/>
          <p:cNvSpPr>
            <a:spLocks noChangeShapeType="1"/>
          </p:cNvSpPr>
          <p:nvPr/>
        </p:nvSpPr>
        <p:spPr bwMode="auto">
          <a:xfrm>
            <a:off x="5005388" y="2282825"/>
            <a:ext cx="935038" cy="2889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9649" name="Line 22"/>
          <p:cNvSpPr>
            <a:spLocks noChangeShapeType="1"/>
          </p:cNvSpPr>
          <p:nvPr/>
        </p:nvSpPr>
        <p:spPr bwMode="auto">
          <a:xfrm flipH="1">
            <a:off x="4786313" y="3421062"/>
            <a:ext cx="655638" cy="5000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9650" name="Line 23"/>
          <p:cNvSpPr>
            <a:spLocks noChangeShapeType="1"/>
          </p:cNvSpPr>
          <p:nvPr/>
        </p:nvSpPr>
        <p:spPr bwMode="auto">
          <a:xfrm>
            <a:off x="7286626" y="3421062"/>
            <a:ext cx="288925" cy="5778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68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44826"/>
            <a:ext cx="856895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prstClr val="black"/>
                </a:solidFill>
                <a:latin typeface="Cambria" pitchFamily="18" charset="0"/>
              </a:rPr>
              <a:t>6. Закон сохранения и  превращения энергии в механических процессах</a:t>
            </a:r>
            <a:endParaRPr lang="ru-RU" sz="5400" b="1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35878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2950715" cy="585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3172824" y="2438852"/>
                <a:ext cx="5747406" cy="1557734"/>
              </a:xfrm>
              <a:prstGeom prst="rect">
                <a:avLst/>
              </a:prstGeom>
              <a:ln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Полная </a:t>
                </a:r>
                <a:r>
                  <a:rPr lang="ru-RU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энергия </a:t>
                </a:r>
                <a:r>
                  <a:rPr lang="ru-RU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тела равна </a:t>
                </a:r>
                <a:endParaRPr lang="en-US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ru-RU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сумме </a:t>
                </a:r>
                <a:r>
                  <a:rPr lang="ru-RU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обоих видов энергии, т. е</a:t>
                </a:r>
                <a:r>
                  <a:rPr lang="ru-RU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6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sz="3600" b="1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3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𝑬</m:t>
                            </m:r>
                          </m:e>
                          <m:sub>
                            <m:r>
                              <a:rPr lang="en-US" sz="36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𝒌</m:t>
                            </m:r>
                          </m:sub>
                        </m:sSub>
                        <m:r>
                          <a:rPr lang="en-US" sz="3600" b="1" i="1" dirty="0">
                            <a:solidFill>
                              <a:srgbClr val="FF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ru-RU" sz="3600" b="1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3600" b="1" i="1" dirty="0">
                            <a:solidFill>
                              <a:srgbClr val="FF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𝑬</m:t>
                        </m:r>
                      </m:e>
                      <m:sub>
                        <m:r>
                          <a:rPr lang="en-US" sz="3600" b="1" i="1" dirty="0">
                            <a:solidFill>
                              <a:srgbClr val="FF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𝒑</m:t>
                        </m:r>
                      </m:sub>
                    </m:sSub>
                  </m:oMath>
                </a14:m>
                <a:endParaRPr lang="ru-RU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2824" y="2438852"/>
                <a:ext cx="5747406" cy="1557734"/>
              </a:xfrm>
              <a:prstGeom prst="rect">
                <a:avLst/>
              </a:prstGeom>
              <a:blipFill>
                <a:blip r:embed="rId3"/>
                <a:stretch>
                  <a:fillRect t="-3488"/>
                </a:stretch>
              </a:blipFill>
              <a:ln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рямоугольник 2"/>
          <p:cNvSpPr/>
          <p:nvPr/>
        </p:nvSpPr>
        <p:spPr>
          <a:xfrm>
            <a:off x="539552" y="116632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Пусть тело, масса которого </a:t>
            </a:r>
            <a:r>
              <a:rPr lang="en-US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находится на высоте </a:t>
            </a:r>
            <a:r>
              <a:rPr lang="en-US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3131840" y="620688"/>
                <a:ext cx="5760640" cy="830997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Пока тело не движется, кинетическая энергия его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 dirty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a:rPr lang="en-US" sz="2400" i="1" dirty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𝑘</m:t>
                        </m:r>
                      </m:sub>
                    </m:sSub>
                    <m:r>
                      <a:rPr lang="en-US" sz="2400" i="1" dirty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ru-RU" sz="2400" dirty="0"/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1840" y="620688"/>
                <a:ext cx="5760640" cy="830997"/>
              </a:xfrm>
              <a:prstGeom prst="rect">
                <a:avLst/>
              </a:prstGeom>
              <a:blipFill>
                <a:blip r:embed="rId4"/>
                <a:stretch>
                  <a:fillRect l="-1584" t="-5072" b="-1449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3131840" y="1541048"/>
                <a:ext cx="5760640" cy="490199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Потенциальная же энергия тела</a:t>
                </a:r>
                <a14:m>
                  <m:oMath xmlns:m="http://schemas.openxmlformats.org/officeDocument/2006/math">
                    <m:r>
                      <a:rPr lang="ru-RU" sz="2400" i="1" dirty="0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sSub>
                      <m:sSubPr>
                        <m:ctrlPr>
                          <a:rPr lang="ru-RU" sz="240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0" i="1" dirty="0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a:rPr lang="en-US" sz="2400" b="0" i="1" dirty="0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𝑝</m:t>
                        </m:r>
                      </m:sub>
                    </m:sSub>
                    <m:r>
                      <a:rPr lang="en-US" sz="2400" i="1" dirty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u-RU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en-US" sz="2400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mgh</a:t>
                </a:r>
                <a:endParaRPr lang="ru-RU" sz="2400" i="1" dirty="0"/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1840" y="1541048"/>
                <a:ext cx="5760640" cy="490199"/>
              </a:xfrm>
              <a:prstGeom prst="rect">
                <a:avLst/>
              </a:prstGeom>
              <a:blipFill>
                <a:blip r:embed="rId5"/>
                <a:stretch>
                  <a:fillRect l="-1584" t="-8537" b="-20732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3274243" y="4675581"/>
                <a:ext cx="5765205" cy="1869871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ru-RU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 момент падения тела на землю потенциальная энергия полностью превращается в кинетическую</a:t>
                </a:r>
                <a:r>
                  <a:rPr lang="en-US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 dirty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a:rPr lang="en-US" sz="2800" i="1" dirty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𝑘</m:t>
                        </m:r>
                      </m:sub>
                    </m:sSub>
                    <m:r>
                      <a:rPr lang="en-US" sz="2800" i="1" dirty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80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 dirty="0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𝑚</m:t>
                        </m:r>
                        <m:sSup>
                          <m:sSupPr>
                            <m:ctrlPr>
                              <a:rPr lang="en-US" sz="2800" b="0" i="1" dirty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dirty="0" smtClean="0">
                                <a:solidFill>
                                  <a:srgbClr val="000000"/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𝑣</m:t>
                            </m:r>
                          </m:e>
                          <m:sup>
                            <m:r>
                              <a:rPr lang="en-US" sz="2800" b="0" i="1" dirty="0" smtClean="0">
                                <a:solidFill>
                                  <a:srgbClr val="000000"/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800" b="0" i="1" dirty="0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800" b="0" i="0" dirty="0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</a:rPr>
                      <m:t>,</m:t>
                    </m:r>
                  </m:oMath>
                </a14:m>
                <a:r>
                  <a:rPr lang="en-US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 dirty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a:rPr lang="en-US" sz="2800" b="0" i="1" dirty="0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𝑝</m:t>
                        </m:r>
                      </m:sub>
                    </m:sSub>
                    <m:r>
                      <a:rPr lang="en-US" sz="2800" i="1" dirty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ru-RU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4243" y="4675581"/>
                <a:ext cx="5765205" cy="1869871"/>
              </a:xfrm>
              <a:prstGeom prst="rect">
                <a:avLst/>
              </a:prstGeom>
              <a:blipFill>
                <a:blip r:embed="rId6"/>
                <a:stretch>
                  <a:fillRect l="-1477" t="-226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8390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06642" y="836712"/>
            <a:ext cx="8802724" cy="255454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FF0000"/>
                </a:solidFill>
                <a:latin typeface="Cambria" pitchFamily="18" charset="0"/>
              </a:rPr>
              <a:t>Сумма кинетической и потенциальной энергии тел, составляющих замкнутую систему, остается неизменной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06642" y="4941168"/>
            <a:ext cx="86858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dirty="0">
                <a:solidFill>
                  <a:prstClr val="black"/>
                </a:solidFill>
                <a:latin typeface="Cambria" pitchFamily="18" charset="0"/>
              </a:rPr>
              <a:t>Это утверждение выражает </a:t>
            </a:r>
            <a:r>
              <a:rPr lang="ru-RU" sz="3200" dirty="0">
                <a:solidFill>
                  <a:srgbClr val="C00000"/>
                </a:solidFill>
                <a:latin typeface="Cambria" pitchFamily="18" charset="0"/>
              </a:rPr>
              <a:t>закон сохранения энергии в механических процессах</a:t>
            </a:r>
            <a:endParaRPr lang="ru-RU" sz="3200" dirty="0">
              <a:solidFill>
                <a:prstClr val="black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193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548680"/>
            <a:ext cx="8424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Импульс тела (импульс) —  это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4482119"/>
            <a:ext cx="82809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>
                <a:solidFill>
                  <a:prstClr val="black"/>
                </a:solidFill>
              </a:rPr>
              <a:t>Направление импульса тела совпадает </a:t>
            </a:r>
            <a:r>
              <a:rPr lang="ru-RU" sz="2800" dirty="0" smtClean="0">
                <a:solidFill>
                  <a:prstClr val="black"/>
                </a:solidFill>
              </a:rPr>
              <a:t>с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8" y="3079164"/>
            <a:ext cx="82809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prstClr val="black"/>
                </a:solidFill>
              </a:rPr>
              <a:t>Импульс тела математически определяется :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41607" y="5834465"/>
            <a:ext cx="8270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>
                <a:solidFill>
                  <a:prstClr val="black"/>
                </a:solidFill>
              </a:rPr>
              <a:t>Единица измерения импульса в СИ — 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8061" y="2510458"/>
            <a:ext cx="80404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prstClr val="black"/>
                </a:solidFill>
              </a:rPr>
              <a:t>Импульс тела обозначается </a:t>
            </a:r>
            <a:r>
              <a:rPr lang="ru-RU" sz="2800" dirty="0" smtClean="0">
                <a:solidFill>
                  <a:prstClr val="black"/>
                </a:solidFill>
              </a:rPr>
              <a:t>буквой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2320" y="1009749"/>
            <a:ext cx="8367351" cy="125491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156176" y="2428686"/>
            <a:ext cx="504056" cy="6509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683907" y="3647870"/>
            <a:ext cx="1887055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15485" y="4954730"/>
            <a:ext cx="8367351" cy="47705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410720" y="5617787"/>
            <a:ext cx="972108" cy="82573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54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568078"/>
            <a:ext cx="84516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latin typeface="Cambria" pitchFamily="18" charset="0"/>
              </a:rPr>
              <a:t>Сумму                                  называют </a:t>
            </a:r>
            <a:endParaRPr lang="en-US" sz="3200" b="1" dirty="0">
              <a:solidFill>
                <a:srgbClr val="002060"/>
              </a:solidFill>
              <a:latin typeface="Cambria" pitchFamily="18" charset="0"/>
            </a:endParaRPr>
          </a:p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ambria" pitchFamily="18" charset="0"/>
              </a:rPr>
              <a:t>полной механической энергией</a:t>
            </a:r>
            <a:endParaRPr lang="ru-RU" sz="2000" dirty="0">
              <a:solidFill>
                <a:srgbClr val="FF0000"/>
              </a:solidFill>
              <a:latin typeface="Calibri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36960"/>
            <a:ext cx="2291171" cy="66972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51520" y="1916834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dirty="0">
                <a:solidFill>
                  <a:prstClr val="black"/>
                </a:solidFill>
                <a:latin typeface="Cambria" pitchFamily="18" charset="0"/>
              </a:rPr>
              <a:t>Для полной механической энергии </a:t>
            </a:r>
            <a:r>
              <a:rPr lang="ru-RU" sz="3200" b="1" dirty="0">
                <a:solidFill>
                  <a:srgbClr val="FF0000"/>
                </a:solidFill>
                <a:latin typeface="Cambria" pitchFamily="18" charset="0"/>
              </a:rPr>
              <a:t>закон сохранения энергии </a:t>
            </a:r>
            <a:r>
              <a:rPr lang="ru-RU" sz="3200" dirty="0">
                <a:solidFill>
                  <a:prstClr val="black"/>
                </a:solidFill>
                <a:latin typeface="Cambria" pitchFamily="18" charset="0"/>
              </a:rPr>
              <a:t>имеет следующее определение</a:t>
            </a:r>
            <a:r>
              <a:rPr lang="ru-RU" sz="3200" dirty="0">
                <a:solidFill>
                  <a:srgbClr val="C00000"/>
                </a:solidFill>
                <a:latin typeface="Cambria" pitchFamily="18" charset="0"/>
              </a:rPr>
              <a:t>: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81597" y="3687540"/>
            <a:ext cx="8021563" cy="175432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FF0000"/>
                </a:solidFill>
                <a:latin typeface="Cambria" pitchFamily="18" charset="0"/>
              </a:rPr>
              <a:t>полная механическая энергия замкнутой системы тел, остается неизменной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014722" y="5697825"/>
                <a:ext cx="5355312" cy="763158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40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ru-RU" sz="40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4000" b="1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𝑬</m:t>
                              </m:r>
                            </m:e>
                            <m:sub>
                              <m:r>
                                <a:rPr lang="ru-RU" sz="4000" b="1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п</m:t>
                              </m:r>
                            </m:sub>
                          </m:sSub>
                          <m:r>
                            <a:rPr lang="ru-RU" sz="40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=</m:t>
                          </m:r>
                          <m:r>
                            <a:rPr lang="en-US" sz="40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𝑬</m:t>
                          </m:r>
                        </m:e>
                        <m:sub>
                          <m:r>
                            <a:rPr lang="en-US" sz="40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𝒌</m:t>
                          </m:r>
                        </m:sub>
                      </m:sSub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ru-RU" sz="40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40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𝑬</m:t>
                          </m:r>
                        </m:e>
                        <m:sub>
                          <m:r>
                            <a:rPr lang="en-US" sz="40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𝒑</m:t>
                          </m:r>
                        </m:sub>
                      </m:sSub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4000" b="1" i="1">
                          <a:solidFill>
                            <a:prstClr val="black"/>
                          </a:solidFill>
                          <a:latin typeface="Cambria Math"/>
                        </a:rPr>
                        <m:t>𝒄𝒐𝒏𝒔𝒕</m:t>
                      </m:r>
                    </m:oMath>
                  </m:oMathPara>
                </a14:m>
                <a:endParaRPr lang="ru-RU" sz="4000" b="1" dirty="0">
                  <a:solidFill>
                    <a:prstClr val="black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4722" y="5697825"/>
                <a:ext cx="5355312" cy="76315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293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5921246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00"/>
                </a:solidFill>
              </a:rPr>
              <a:t>конечная </a:t>
            </a:r>
            <a:r>
              <a:rPr lang="ru-RU" sz="2400" b="1" dirty="0">
                <a:solidFill>
                  <a:srgbClr val="000000"/>
                </a:solidFill>
              </a:rPr>
              <a:t>и начальная механические энергии </a:t>
            </a:r>
            <a:r>
              <a:rPr lang="ru-RU" sz="2400" b="1" dirty="0" smtClean="0">
                <a:solidFill>
                  <a:srgbClr val="000000"/>
                </a:solidFill>
              </a:rPr>
              <a:t>тел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36360"/>
            <a:ext cx="806489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  <a:spcBef>
                <a:spcPts val="1800"/>
              </a:spcBef>
              <a:spcAft>
                <a:spcPts val="2400"/>
              </a:spcAft>
            </a:pPr>
            <a:r>
              <a:rPr lang="ru-RU" sz="2800" b="1" dirty="0">
                <a:ea typeface="Times New Roman"/>
                <a:cs typeface="Times New Roman" panose="02020603050405020304" pitchFamily="18" charset="0"/>
              </a:rPr>
              <a:t>В случае</a:t>
            </a:r>
            <a:r>
              <a:rPr lang="en-US" sz="2800" b="1" dirty="0">
                <a:ea typeface="Times New Roman"/>
                <a:cs typeface="Times New Roman" panose="02020603050405020304" pitchFamily="18" charset="0"/>
              </a:rPr>
              <a:t>,</a:t>
            </a:r>
            <a:r>
              <a:rPr lang="ru-RU" sz="2800" b="1" dirty="0">
                <a:ea typeface="Times New Roman"/>
                <a:cs typeface="Times New Roman" panose="02020603050405020304" pitchFamily="18" charset="0"/>
              </a:rPr>
              <a:t> когда на тело (или систему тел) действуют внешние силы (например, сила трения, сила тяги), закон сохранения полной механической энергии </a:t>
            </a:r>
            <a:r>
              <a:rPr lang="ru-RU" sz="2800" b="1" dirty="0">
                <a:solidFill>
                  <a:srgbClr val="FF0000"/>
                </a:solidFill>
                <a:ea typeface="Times New Roman"/>
                <a:cs typeface="Times New Roman" panose="02020603050405020304" pitchFamily="18" charset="0"/>
              </a:rPr>
              <a:t>не выполняется</a:t>
            </a:r>
            <a:r>
              <a:rPr lang="ru-RU" sz="2800" b="1" dirty="0">
                <a:ea typeface="Times New Roman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988840"/>
            <a:ext cx="770485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  <a:spcBef>
                <a:spcPts val="1800"/>
              </a:spcBef>
              <a:spcAft>
                <a:spcPts val="2400"/>
              </a:spcAft>
            </a:pPr>
            <a:r>
              <a:rPr lang="ru-RU" sz="2800" b="1" dirty="0">
                <a:ea typeface="Times New Roman"/>
              </a:rPr>
              <a:t>В этом случае выполнимо следующее соотношение: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11760" y="3251964"/>
            <a:ext cx="4434355" cy="92333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= </a:t>
            </a:r>
            <a:r>
              <a:rPr lang="el-GR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W=W-W</a:t>
            </a:r>
            <a:r>
              <a:rPr lang="en-US" sz="5400" b="1" i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ru-RU" sz="5400" b="1" i="1" baseline="-25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17619" y="4649733"/>
            <a:ext cx="6534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00"/>
                </a:solidFill>
              </a:rPr>
              <a:t> </a:t>
            </a:r>
            <a:r>
              <a:rPr lang="ru-RU" sz="2400" b="1" dirty="0">
                <a:solidFill>
                  <a:srgbClr val="000000"/>
                </a:solidFill>
              </a:rPr>
              <a:t>работа внешних сил, действующих на тело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123728" y="5258372"/>
            <a:ext cx="68407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00"/>
                </a:solidFill>
                <a:ea typeface="Arial Unicode MS"/>
                <a:cs typeface="Times New Roman"/>
              </a:rPr>
              <a:t>изменение</a:t>
            </a:r>
            <a:r>
              <a:rPr lang="ru-RU" sz="2400" b="1" dirty="0" smtClean="0">
                <a:solidFill>
                  <a:srgbClr val="000000"/>
                </a:solidFill>
              </a:rPr>
              <a:t> </a:t>
            </a:r>
            <a:r>
              <a:rPr lang="ru-RU" sz="2400" b="1" dirty="0">
                <a:solidFill>
                  <a:srgbClr val="000000"/>
                </a:solidFill>
              </a:rPr>
              <a:t>полной механической энергии тела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5859691"/>
            <a:ext cx="14510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W</a:t>
            </a:r>
            <a:r>
              <a:rPr lang="en-US" sz="2800" b="1" i="1" dirty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+mj-lt"/>
              </a:rPr>
              <a:t>и</a:t>
            </a:r>
            <a:r>
              <a:rPr lang="ru-RU" sz="2800" b="1" i="1" dirty="0">
                <a:solidFill>
                  <a:srgbClr val="000000"/>
                </a:solidFill>
                <a:latin typeface="Cambria" pitchFamily="18" charset="0"/>
                <a:ea typeface="Arial Unicode MS"/>
                <a:cs typeface="Times New Roman"/>
              </a:rPr>
              <a:t> 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W</a:t>
            </a:r>
            <a:r>
              <a:rPr lang="ru-RU" sz="2800" b="1" i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0</a:t>
            </a:r>
            <a:r>
              <a:rPr lang="en-US" sz="2800" b="1" i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</a:t>
            </a:r>
            <a:r>
              <a:rPr lang="en-US" sz="28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-</a:t>
            </a:r>
            <a:endParaRPr lang="ru-RU" sz="2800" i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058988" y="5258372"/>
            <a:ext cx="9316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Δ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W </a:t>
            </a:r>
            <a:r>
              <a:rPr lang="en-US" sz="28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-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95413" y="4634548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2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ru-RU" sz="2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5681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908720"/>
            <a:ext cx="83529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prstClr val="black"/>
                </a:solidFill>
                <a:latin typeface="Cambria" pitchFamily="18" charset="0"/>
              </a:rPr>
              <a:t>При любых физических взаимодействиях энергия не возникает и не исчезает</a:t>
            </a:r>
            <a:endParaRPr lang="en-US" sz="2800" b="1" dirty="0">
              <a:solidFill>
                <a:prstClr val="black"/>
              </a:solidFill>
              <a:latin typeface="Cambria" pitchFamily="18" charset="0"/>
            </a:endParaRPr>
          </a:p>
          <a:p>
            <a:pPr algn="ctr">
              <a:defRPr/>
            </a:pPr>
            <a:r>
              <a:rPr lang="ru-RU" sz="2800" b="1" dirty="0">
                <a:solidFill>
                  <a:prstClr val="black"/>
                </a:solidFill>
                <a:latin typeface="Cambria" pitchFamily="18" charset="0"/>
              </a:rPr>
              <a:t>Она лишь превращается из одной формы в другую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20272" y="3789040"/>
            <a:ext cx="8300201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prstClr val="black"/>
                </a:solidFill>
                <a:latin typeface="Cambria" pitchFamily="18" charset="0"/>
              </a:rPr>
              <a:t>Этот экспериментально установленный факт выражает </a:t>
            </a:r>
            <a:r>
              <a:rPr lang="ru-RU" sz="2800" b="1" dirty="0">
                <a:solidFill>
                  <a:srgbClr val="C00000"/>
                </a:solidFill>
                <a:latin typeface="Cambria" pitchFamily="18" charset="0"/>
              </a:rPr>
              <a:t>фундаментальный закон природы – </a:t>
            </a:r>
          </a:p>
          <a:p>
            <a:pPr>
              <a:defRPr/>
            </a:pPr>
            <a:endParaRPr lang="ru-RU" sz="2800" b="1" dirty="0">
              <a:solidFill>
                <a:srgbClr val="C00000"/>
              </a:solidFill>
              <a:latin typeface="Cambria" pitchFamily="18" charset="0"/>
            </a:endParaRPr>
          </a:p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Cambria" pitchFamily="18" charset="0"/>
              </a:rPr>
              <a:t>закон сохранения и превращения энергии</a:t>
            </a:r>
          </a:p>
        </p:txBody>
      </p:sp>
    </p:spTree>
    <p:extLst>
      <p:ext uri="{BB962C8B-B14F-4D97-AF65-F5344CB8AC3E}">
        <p14:creationId xmlns:p14="http://schemas.microsoft.com/office/powerpoint/2010/main" val="400400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924944"/>
            <a:ext cx="84260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</a:t>
            </a:r>
            <a:r>
              <a:rPr lang="ru-RU" sz="24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№4</a:t>
            </a:r>
            <a:r>
              <a:rPr 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Пуля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летящая со скоростью 400 м/с, попадает в вал и проходит до остановки 0,5 м. Определить силу сопротивления вала движению пули, если ее масса 24 г.</a:t>
            </a:r>
          </a:p>
        </p:txBody>
      </p:sp>
    </p:spTree>
    <p:extLst>
      <p:ext uri="{BB962C8B-B14F-4D97-AF65-F5344CB8AC3E}">
        <p14:creationId xmlns:p14="http://schemas.microsoft.com/office/powerpoint/2010/main" val="142835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88640"/>
            <a:ext cx="7115175" cy="7429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b="4646"/>
          <a:stretch/>
        </p:blipFill>
        <p:spPr>
          <a:xfrm>
            <a:off x="561454" y="1052736"/>
            <a:ext cx="7791450" cy="5649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1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452609"/>
            <a:ext cx="864337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Пуля, массой 10г попадает в дерево толщиной 10см, имея скорость 400 м/с. Пробив дерево, пуля вылетает со скоростью 200 м/с. Определить силу сопротивления, которую испытывает пуля, пробивая дерево.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692696"/>
            <a:ext cx="82809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Снаряд массой 100 кг, летящий горизонтально вдоль железнодорожного пути со скоростью 500 м/с, попадает в вагон с песком массой 10 т и застревает в нем. Определите модуль скорости вагона после попадания в него снаряда, если первоначально вагон двигался со скоростью 7,2 км/ч в направлении, противоположном движения снаряда.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23728" y="22385"/>
            <a:ext cx="59688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6600"/>
                </a:solidFill>
                <a:latin typeface="Cambria" pitchFamily="18" charset="0"/>
              </a:rPr>
              <a:t>Индивидуальная работа</a:t>
            </a:r>
            <a:endParaRPr lang="ru-RU" sz="3200" b="1" dirty="0">
              <a:solidFill>
                <a:srgbClr val="0066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3336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165" y="195227"/>
            <a:ext cx="84969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Представим второй закон Ньютона в виде</a:t>
            </a:r>
          </a:p>
          <a:p>
            <a:endParaRPr lang="ru-RU" sz="2800" dirty="0"/>
          </a:p>
          <a:p>
            <a:pPr algn="ctr"/>
            <a:endParaRPr lang="ru-RU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5495260" y="887830"/>
                <a:ext cx="3085524" cy="644664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32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3200" i="1">
                              <a:latin typeface="Cambria Math"/>
                            </a:rPr>
                            <m:t>𝐹</m:t>
                          </m:r>
                        </m:e>
                      </m:acc>
                      <m:r>
                        <a:rPr lang="en-US" sz="3200" i="1">
                          <a:latin typeface="Cambria Math"/>
                        </a:rPr>
                        <m:t>𝑡</m:t>
                      </m:r>
                      <m:r>
                        <a:rPr lang="ru-RU" sz="3200" i="1">
                          <a:latin typeface="Cambria Math"/>
                        </a:rPr>
                        <m:t>=</m:t>
                      </m:r>
                      <m:r>
                        <a:rPr lang="ru-RU" sz="3200" i="1">
                          <a:latin typeface="Cambria Math"/>
                        </a:rPr>
                        <m:t>𝑚</m:t>
                      </m:r>
                      <m:acc>
                        <m:accPr>
                          <m:chr m:val="⃗"/>
                          <m:ctrlPr>
                            <a:rPr lang="ru-RU" sz="32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ru-RU" sz="3200" i="1">
                              <a:latin typeface="Cambria Math"/>
                            </a:rPr>
                            <m:t>𝑣</m:t>
                          </m:r>
                        </m:e>
                      </m:acc>
                      <m:r>
                        <a:rPr lang="ru-RU" sz="3200" i="1">
                          <a:latin typeface="Cambria Math"/>
                        </a:rPr>
                        <m:t>−</m:t>
                      </m:r>
                      <m:r>
                        <a:rPr lang="ru-RU" sz="3200" i="1">
                          <a:latin typeface="Cambria Math"/>
                        </a:rPr>
                        <m:t>𝑚</m:t>
                      </m:r>
                      <m:sSub>
                        <m:sSubPr>
                          <m:ctrlPr>
                            <a:rPr lang="ru-RU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ru-RU" sz="32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ru-RU" sz="3200" i="1">
                                  <a:latin typeface="Cambria Math"/>
                                </a:rPr>
                                <m:t>𝑣</m:t>
                              </m:r>
                            </m:e>
                          </m:acc>
                        </m:e>
                        <m:sub>
                          <m:r>
                            <a:rPr lang="ru-RU" sz="3200" i="1">
                              <a:latin typeface="Cambria Math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5260" y="887830"/>
                <a:ext cx="3085524" cy="6446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Прямоугольник 4"/>
          <p:cNvSpPr/>
          <p:nvPr/>
        </p:nvSpPr>
        <p:spPr>
          <a:xfrm>
            <a:off x="291550" y="4882435"/>
            <a:ext cx="86380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800"/>
              </a:spcBef>
            </a:pPr>
            <a:r>
              <a:rPr lang="ru-RU" sz="2800" dirty="0"/>
              <a:t>Формулировка второго закона Ньютона в импульсной форме</a:t>
            </a:r>
            <a:r>
              <a:rPr lang="ru-RU" sz="2800" dirty="0" smtClean="0"/>
              <a:t>:</a:t>
            </a:r>
            <a:endParaRPr lang="ru-RU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259544" y="836712"/>
                <a:ext cx="5032536" cy="9221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400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ru-RU" sz="2400" i="1" dirty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𝐹</m:t>
                          </m:r>
                        </m:e>
                      </m:acc>
                      <m:r>
                        <a:rPr lang="ru-RU" sz="2400" i="1" dirty="0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r>
                        <a:rPr lang="ru-RU" sz="2400" i="1" dirty="0">
                          <a:solidFill>
                            <a:prstClr val="black"/>
                          </a:solidFill>
                          <a:latin typeface="Cambria Math"/>
                        </a:rPr>
                        <m:t>𝑚</m:t>
                      </m:r>
                      <m:d>
                        <m:dPr>
                          <m:ctrlPr>
                            <a:rPr lang="ru-RU" sz="2400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ru-RU" sz="24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sz="2400" i="1" dirty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 </m:t>
                              </m:r>
                              <m:acc>
                                <m:accPr>
                                  <m:chr m:val="⃗"/>
                                  <m:ctrlPr>
                                    <a:rPr lang="ru-RU" sz="2400" i="1" dirty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ru-RU" sz="2400" i="1" dirty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</m:acc>
                              <m:r>
                                <a:rPr lang="ru-RU" sz="2400" i="1" dirty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− </m:t>
                              </m:r>
                              <m:sSub>
                                <m:sSubPr>
                                  <m:ctrlPr>
                                    <a:rPr lang="ru-RU" sz="2400" i="1" dirty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⃗"/>
                                      <m:ctrlPr>
                                        <a:rPr lang="ru-RU" sz="2400" i="1" dirty="0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ru-RU" sz="2400" i="1" dirty="0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</a:rPr>
                                        <m:t>𝑣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ru-RU" sz="2400" i="1" dirty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0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ru-RU" sz="2400" i="1" dirty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𝑡</m:t>
                              </m:r>
                            </m:den>
                          </m:f>
                        </m:e>
                      </m:d>
                      <m:r>
                        <a:rPr lang="ru-RU" sz="2400" i="1" dirty="0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400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i="1" dirty="0" err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𝑚</m:t>
                          </m:r>
                          <m:acc>
                            <m:accPr>
                              <m:chr m:val="⃗"/>
                              <m:ctrlPr>
                                <a:rPr lang="ru-RU" sz="24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ru-RU" sz="2400" i="1" dirty="0" err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𝑣</m:t>
                              </m:r>
                            </m:e>
                          </m:acc>
                          <m:r>
                            <a:rPr lang="ru-RU" sz="2400" i="1" dirty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ru-RU" sz="2400" i="1" dirty="0" err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𝑚</m:t>
                          </m:r>
                          <m:sSub>
                            <m:sSubPr>
                              <m:ctrlPr>
                                <a:rPr lang="ru-RU" sz="24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⃗"/>
                                  <m:ctrlPr>
                                    <a:rPr lang="ru-RU" sz="2400" i="1" dirty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ru-RU" sz="2400" i="1" dirty="0" err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</m:acc>
                            </m:e>
                            <m:sub>
                              <m:r>
                                <a:rPr lang="ru-RU" sz="2400" i="1" dirty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ru-RU" sz="2400" i="1" dirty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𝑡</m:t>
                          </m:r>
                        </m:den>
                      </m:f>
                      <m:r>
                        <a:rPr lang="ru-RU" sz="2400" i="1" dirty="0">
                          <a:solidFill>
                            <a:prstClr val="black"/>
                          </a:solidFill>
                          <a:latin typeface="Cambria Math"/>
                        </a:rPr>
                        <m:t>    </m:t>
                      </m:r>
                      <m:r>
                        <a:rPr lang="ru-RU" sz="2400" i="1" dirty="0">
                          <a:solidFill>
                            <a:prstClr val="black"/>
                          </a:solidFill>
                          <a:latin typeface="Cambria Math"/>
                          <a:sym typeface="Symbol"/>
                        </a:rPr>
                        <m:t></m:t>
                      </m:r>
                    </m:oMath>
                  </m:oMathPara>
                </a14:m>
                <a:endParaRPr lang="ru-RU" sz="1600" dirty="0"/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544" y="836712"/>
                <a:ext cx="5032536" cy="92217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611562" y="1615786"/>
                <a:ext cx="1882887" cy="8209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i="1" dirty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 </m:t>
                          </m:r>
                          <m:acc>
                            <m:accPr>
                              <m:chr m:val="⃗"/>
                              <m:ctrlPr>
                                <a:rPr lang="ru-RU" sz="24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ru-RU" sz="2400" i="1" dirty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𝑣</m:t>
                              </m:r>
                            </m:e>
                          </m:acc>
                          <m:r>
                            <a:rPr lang="ru-RU" sz="2400" i="1" dirty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− </m:t>
                          </m:r>
                          <m:sSub>
                            <m:sSubPr>
                              <m:ctrlPr>
                                <a:rPr lang="ru-RU" sz="2400" i="1" dirty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⃗"/>
                                  <m:ctrlPr>
                                    <a:rPr lang="ru-RU" sz="2400" i="1" dirty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ru-RU" sz="2400" i="1" dirty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</m:acc>
                            </m:e>
                            <m:sub>
                              <m:r>
                                <a:rPr lang="ru-RU" sz="2400" i="1" dirty="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ru-RU" sz="2400" i="1" dirty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𝑡</m:t>
                          </m:r>
                        </m:den>
                      </m:f>
                      <m:r>
                        <a:rPr lang="ru-RU" sz="2400" i="1" dirty="0">
                          <a:solidFill>
                            <a:prstClr val="black"/>
                          </a:solidFill>
                          <a:latin typeface="Cambria Math"/>
                        </a:rPr>
                        <m:t>= </m:t>
                      </m:r>
                      <m:acc>
                        <m:accPr>
                          <m:chr m:val="⃗"/>
                          <m:ctrlPr>
                            <a:rPr lang="ru-RU" sz="2400" i="1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ru-RU" sz="2400" i="1" dirty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</m:acc>
                    </m:oMath>
                  </m:oMathPara>
                </a14:m>
                <a:endParaRPr lang="ru-RU" sz="1600" dirty="0"/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2" y="1615786"/>
                <a:ext cx="1882887" cy="8209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Прямоугольник 10"/>
          <p:cNvSpPr/>
          <p:nvPr/>
        </p:nvSpPr>
        <p:spPr>
          <a:xfrm>
            <a:off x="326424" y="2276874"/>
            <a:ext cx="76372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>
                <a:solidFill>
                  <a:prstClr val="black"/>
                </a:solidFill>
              </a:rPr>
              <a:t>Величина, равная произведению силы на время ее действия, называется</a:t>
            </a:r>
            <a:r>
              <a:rPr lang="ru-RU" sz="2800" dirty="0" smtClean="0">
                <a:solidFill>
                  <a:prstClr val="black"/>
                </a:solidFill>
              </a:rPr>
              <a:t>: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12409" y="3355086"/>
            <a:ext cx="83711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/>
              <a:t>Импульс силы обозначается буквами</a:t>
            </a:r>
            <a:r>
              <a:rPr lang="ru-RU" sz="2800" dirty="0" smtClean="0"/>
              <a:t>: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12409" y="3853951"/>
            <a:ext cx="8566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>
                <a:solidFill>
                  <a:prstClr val="black"/>
                </a:solidFill>
              </a:rPr>
              <a:t>Направление импульса силы совпадает </a:t>
            </a:r>
            <a:r>
              <a:rPr lang="ru-RU" sz="2800" dirty="0" smtClean="0">
                <a:solidFill>
                  <a:prstClr val="black"/>
                </a:solidFill>
              </a:rPr>
              <a:t>с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424201" y="2753928"/>
            <a:ext cx="4413562" cy="47705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516216" y="3296346"/>
            <a:ext cx="673539" cy="61634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83452" y="4358987"/>
            <a:ext cx="8371106" cy="55783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84165" y="5836542"/>
            <a:ext cx="8618921" cy="90794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33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828836"/>
            <a:ext cx="81369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800"/>
              </a:spcBef>
            </a:pPr>
            <a:r>
              <a:rPr lang="ru-RU" sz="5400" dirty="0">
                <a:solidFill>
                  <a:prstClr val="black"/>
                </a:solidFill>
                <a:ea typeface="Calibri"/>
                <a:cs typeface="Times New Roman"/>
              </a:rPr>
              <a:t>2.</a:t>
            </a:r>
            <a:r>
              <a:rPr lang="ru-RU" sz="5400" dirty="0">
                <a:solidFill>
                  <a:prstClr val="black"/>
                </a:solidFill>
                <a:cs typeface="Times New Roman"/>
              </a:rPr>
              <a:t> Закон сохранения импульса</a:t>
            </a:r>
            <a:r>
              <a:rPr lang="ru-RU" sz="5400" dirty="0">
                <a:solidFill>
                  <a:prstClr val="black"/>
                </a:solidFill>
                <a:ea typeface="Calibri"/>
                <a:cs typeface="Times New Roman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5231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2151941"/>
            <a:ext cx="82809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prstClr val="black"/>
                </a:solidFill>
                <a:cs typeface="Times New Roman"/>
              </a:rPr>
              <a:t>Математически закон сохранения импульса записывается так:</a:t>
            </a:r>
            <a:r>
              <a:rPr lang="ru-RU" sz="2800" dirty="0">
                <a:solidFill>
                  <a:prstClr val="black"/>
                </a:solidFill>
                <a:ea typeface="Calibri"/>
                <a:cs typeface="Times New Roman"/>
              </a:rPr>
              <a:t> 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Прямоугольник 6"/>
              <p:cNvSpPr/>
              <p:nvPr/>
            </p:nvSpPr>
            <p:spPr>
              <a:xfrm>
                <a:off x="711538" y="3921054"/>
                <a:ext cx="774507" cy="26930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  <a:ea typeface="Century Schoolbook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/>
                            <a:ea typeface="Century Schoolbook"/>
                            <a:cs typeface="Times New Roman"/>
                          </a:rPr>
                          <m:t>𝑚</m:t>
                        </m:r>
                      </m:e>
                      <m:sub>
                        <m:r>
                          <a:rPr lang="en-US" sz="2400" baseline="-25000">
                            <a:latin typeface="Cambria Math"/>
                            <a:ea typeface="Century Schoolbook"/>
                            <a:cs typeface="Times New Roman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sz="2400" dirty="0"/>
                  <a:t>- </a:t>
                </a:r>
                <a:endParaRPr lang="ru-RU" sz="2400" i="1" dirty="0" smtClean="0">
                  <a:latin typeface="Cambria Math" panose="02040503050406030204" pitchFamily="18" charset="0"/>
                  <a:ea typeface="Century Schoolbook"/>
                  <a:cs typeface="Times New Roman"/>
                </a:endParaRPr>
              </a:p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  <a:ea typeface="Century Schoolbook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/>
                            <a:ea typeface="Century Schoolbook"/>
                            <a:cs typeface="Times New Roman"/>
                          </a:rPr>
                          <m:t>𝑚</m:t>
                        </m:r>
                      </m:e>
                      <m:sub>
                        <m:r>
                          <a:rPr lang="ru-RU" sz="2400" baseline="-25000">
                            <a:latin typeface="Cambria Math"/>
                            <a:ea typeface="Century Schoolbook"/>
                            <a:cs typeface="Times New Roman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sz="2400" dirty="0"/>
                  <a:t> - </a:t>
                </a:r>
                <a:endParaRPr lang="ru-RU" sz="2400" i="1" dirty="0" smtClean="0">
                  <a:latin typeface="Cambria Math" panose="02040503050406030204" pitchFamily="18" charset="0"/>
                  <a:ea typeface="Century Schoolbook"/>
                  <a:cs typeface="Times New Roman"/>
                </a:endParaRPr>
              </a:p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  <a:ea typeface="Century Schoolbook"/>
                            <a:cs typeface="Times New Roman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ru-RU" sz="2400" i="1">
                                <a:latin typeface="Cambria Math" panose="02040503050406030204" pitchFamily="18" charset="0"/>
                                <a:ea typeface="Century Schoolbook"/>
                                <a:cs typeface="Times New Roman"/>
                              </a:rPr>
                            </m:ctrlPr>
                          </m:accPr>
                          <m:e>
                            <m:r>
                              <a:rPr lang="en-US" sz="2400" i="1">
                                <a:latin typeface="Cambria Math"/>
                                <a:ea typeface="Century Schoolbook"/>
                                <a:cs typeface="Times New Roman"/>
                              </a:rPr>
                              <m:t>𝑣</m:t>
                            </m:r>
                          </m:e>
                        </m:acc>
                      </m:e>
                      <m:sub>
                        <m:r>
                          <a:rPr lang="en-US" sz="2400" i="1">
                            <a:latin typeface="Cambria Math"/>
                            <a:ea typeface="Century Schoolbook"/>
                            <a:cs typeface="Times New Roman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sz="2400" dirty="0" smtClean="0"/>
                  <a:t>-</a:t>
                </a:r>
                <a:endParaRPr lang="ru-RU" sz="2400" dirty="0">
                  <a:solidFill>
                    <a:srgbClr val="FF0000"/>
                  </a:solidFill>
                </a:endParaRPr>
              </a:p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  <a:ea typeface="Century Schoolbook"/>
                            <a:cs typeface="Times New Roman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ru-RU" sz="2400" i="1">
                                <a:latin typeface="Cambria Math" panose="02040503050406030204" pitchFamily="18" charset="0"/>
                                <a:ea typeface="Century Schoolbook"/>
                                <a:cs typeface="Times New Roman"/>
                              </a:rPr>
                            </m:ctrlPr>
                          </m:accPr>
                          <m:e>
                            <m:r>
                              <a:rPr lang="en-US" sz="2400" i="1">
                                <a:latin typeface="Cambria Math"/>
                                <a:ea typeface="Century Schoolbook"/>
                                <a:cs typeface="Times New Roman"/>
                              </a:rPr>
                              <m:t>𝑣</m:t>
                            </m:r>
                          </m:e>
                        </m:acc>
                      </m:e>
                      <m:sub>
                        <m:r>
                          <a:rPr lang="ru-RU" sz="2400" i="1">
                            <a:latin typeface="Cambria Math"/>
                            <a:ea typeface="Century Schoolbook"/>
                            <a:cs typeface="Times New Roman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sz="2400" dirty="0" smtClean="0"/>
                  <a:t>-</a:t>
                </a:r>
                <a:endParaRPr lang="ru-RU" sz="2400" dirty="0">
                  <a:solidFill>
                    <a:srgbClr val="FF0000"/>
                  </a:solidFill>
                </a:endParaRPr>
              </a:p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ru-RU" sz="2400" i="1">
                            <a:latin typeface="Cambria Math" panose="02040503050406030204" pitchFamily="18" charset="0"/>
                            <a:ea typeface="Century Schoolbook"/>
                            <a:cs typeface="Times New Roman"/>
                          </a:rPr>
                        </m:ctrlPr>
                      </m:sSubSupPr>
                      <m:e>
                        <m:acc>
                          <m:accPr>
                            <m:chr m:val="⃗"/>
                            <m:ctrlPr>
                              <a:rPr lang="ru-RU" sz="2400" i="1">
                                <a:latin typeface="Cambria Math" panose="02040503050406030204" pitchFamily="18" charset="0"/>
                                <a:ea typeface="Century Schoolbook"/>
                                <a:cs typeface="Times New Roman"/>
                              </a:rPr>
                            </m:ctrlPr>
                          </m:accPr>
                          <m:e>
                            <m:r>
                              <a:rPr lang="en-US" sz="2400" i="1">
                                <a:latin typeface="Cambria Math"/>
                                <a:ea typeface="Century Schoolbook"/>
                                <a:cs typeface="Times New Roman"/>
                              </a:rPr>
                              <m:t>𝑣</m:t>
                            </m:r>
                          </m:e>
                        </m:acc>
                      </m:e>
                      <m:sub>
                        <m:r>
                          <a:rPr lang="en-US" sz="2400" i="1">
                            <a:latin typeface="Cambria Math"/>
                            <a:ea typeface="Century Schoolbook"/>
                            <a:cs typeface="Times New Roman"/>
                          </a:rPr>
                          <m:t>1</m:t>
                        </m:r>
                      </m:sub>
                      <m:sup>
                        <m:r>
                          <a:rPr lang="en-US" sz="2400" i="1">
                            <a:latin typeface="Cambria Math"/>
                            <a:ea typeface="Century Schoolbook"/>
                            <a:cs typeface="Times New Roman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ru-RU" sz="2400" dirty="0" smtClean="0"/>
                  <a:t>-</a:t>
                </a:r>
                <a:endParaRPr lang="ru-RU" sz="2400" dirty="0">
                  <a:solidFill>
                    <a:srgbClr val="FF0000"/>
                  </a:solidFill>
                </a:endParaRPr>
              </a:p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ru-RU" sz="2400" i="1">
                            <a:latin typeface="Cambria Math" panose="02040503050406030204" pitchFamily="18" charset="0"/>
                            <a:ea typeface="Century Schoolbook"/>
                            <a:cs typeface="Times New Roman"/>
                          </a:rPr>
                        </m:ctrlPr>
                      </m:sSubSupPr>
                      <m:e>
                        <m:acc>
                          <m:accPr>
                            <m:chr m:val="⃗"/>
                            <m:ctrlPr>
                              <a:rPr lang="ru-RU" sz="2400" i="1">
                                <a:latin typeface="Cambria Math" panose="02040503050406030204" pitchFamily="18" charset="0"/>
                                <a:ea typeface="Century Schoolbook"/>
                                <a:cs typeface="Times New Roman"/>
                              </a:rPr>
                            </m:ctrlPr>
                          </m:accPr>
                          <m:e>
                            <m:r>
                              <a:rPr lang="en-US" sz="2400" i="1">
                                <a:latin typeface="Cambria Math"/>
                                <a:ea typeface="Century Schoolbook"/>
                                <a:cs typeface="Times New Roman"/>
                              </a:rPr>
                              <m:t>𝑣</m:t>
                            </m:r>
                          </m:e>
                        </m:acc>
                      </m:e>
                      <m:sub>
                        <m:r>
                          <a:rPr lang="en-US" sz="2400" i="1">
                            <a:latin typeface="Cambria Math"/>
                            <a:ea typeface="Century Schoolbook"/>
                            <a:cs typeface="Times New Roman"/>
                          </a:rPr>
                          <m:t>2</m:t>
                        </m:r>
                      </m:sub>
                      <m:sup>
                        <m:r>
                          <a:rPr lang="en-US" sz="2400" i="1">
                            <a:latin typeface="Cambria Math"/>
                            <a:ea typeface="Century Schoolbook"/>
                            <a:cs typeface="Times New Roman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ru-RU" sz="2400" dirty="0" smtClean="0"/>
                  <a:t>-</a:t>
                </a:r>
                <a:endParaRPr lang="ru-RU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538" y="3921054"/>
                <a:ext cx="774507" cy="2693045"/>
              </a:xfrm>
              <a:prstGeom prst="rect">
                <a:avLst/>
              </a:prstGeom>
              <a:blipFill>
                <a:blip r:embed="rId2"/>
                <a:stretch>
                  <a:fillRect l="-787" t="-1810" r="-1575" b="-407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Прямоугольник 12"/>
          <p:cNvSpPr/>
          <p:nvPr/>
        </p:nvSpPr>
        <p:spPr>
          <a:xfrm>
            <a:off x="733385" y="6252548"/>
            <a:ext cx="2535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88640"/>
            <a:ext cx="80648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800"/>
              </a:spcBef>
            </a:pPr>
            <a:r>
              <a:rPr lang="ru-RU" sz="2800" dirty="0">
                <a:solidFill>
                  <a:prstClr val="black"/>
                </a:solidFill>
                <a:cs typeface="Times New Roman"/>
              </a:rPr>
              <a:t>Закон сохранения импульса</a:t>
            </a:r>
            <a:r>
              <a:rPr lang="ru-RU" sz="2800" dirty="0">
                <a:solidFill>
                  <a:prstClr val="black"/>
                </a:solidFill>
                <a:ea typeface="Calibri"/>
                <a:cs typeface="Times New Roman"/>
              </a:rPr>
              <a:t> формулируется</a:t>
            </a:r>
            <a:r>
              <a:rPr lang="ru-RU" sz="2800" dirty="0" smtClean="0">
                <a:solidFill>
                  <a:prstClr val="black"/>
                </a:solidFill>
                <a:ea typeface="Calibri"/>
                <a:cs typeface="Times New Roman"/>
              </a:rPr>
              <a:t>:</a:t>
            </a:r>
            <a:endParaRPr lang="ru-RU" sz="28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6579" y="698371"/>
            <a:ext cx="8064896" cy="138383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038765" y="3055479"/>
            <a:ext cx="4922453" cy="75135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445270" y="3913449"/>
            <a:ext cx="6127514" cy="36004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450473" y="4362531"/>
            <a:ext cx="6127514" cy="36004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462099" y="4829190"/>
            <a:ext cx="6127514" cy="36004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436234" y="5278498"/>
            <a:ext cx="6127514" cy="36004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445270" y="5751662"/>
            <a:ext cx="6127514" cy="36004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445270" y="6211816"/>
            <a:ext cx="6127514" cy="36004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21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568952" cy="6355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Любые два и больше взаимодействующих тела всегда можно рассматривать как   </a:t>
            </a:r>
            <a:endParaRPr lang="ru-RU" sz="2400" dirty="0" smtClean="0"/>
          </a:p>
          <a:p>
            <a:endParaRPr lang="ru-RU" sz="2400" dirty="0"/>
          </a:p>
          <a:p>
            <a:r>
              <a:rPr lang="ru-RU" sz="2400" dirty="0" smtClean="0"/>
              <a:t>Силы</a:t>
            </a:r>
            <a:r>
              <a:rPr lang="ru-RU" sz="2400" dirty="0"/>
              <a:t>, с которыми взаимодействуют между собой тела системы, </a:t>
            </a:r>
            <a:r>
              <a:rPr lang="ru-RU" sz="2400" dirty="0" smtClean="0"/>
              <a:t>называют                                , </a:t>
            </a:r>
            <a:r>
              <a:rPr lang="ru-RU" sz="2400" dirty="0"/>
              <a:t>а силы, создаваемые телами, не принадлежащими к данной системе, </a:t>
            </a:r>
            <a:r>
              <a:rPr lang="ru-RU" sz="2400" dirty="0" smtClean="0"/>
              <a:t>—</a:t>
            </a:r>
          </a:p>
          <a:p>
            <a:pPr>
              <a:spcBef>
                <a:spcPts val="1800"/>
              </a:spcBef>
            </a:pPr>
            <a:r>
              <a:rPr lang="ru-RU" sz="2400" dirty="0" smtClean="0"/>
              <a:t>Систему</a:t>
            </a:r>
            <a:r>
              <a:rPr lang="ru-RU" sz="2400" dirty="0"/>
              <a:t>, на которую не действуют внешние силы, называют </a:t>
            </a:r>
            <a:endParaRPr lang="ru-RU" sz="2400" dirty="0" smtClean="0"/>
          </a:p>
          <a:p>
            <a:pPr>
              <a:spcBef>
                <a:spcPts val="1800"/>
              </a:spcBef>
            </a:pPr>
            <a:endParaRPr lang="ru-RU" sz="2400" dirty="0" smtClean="0"/>
          </a:p>
          <a:p>
            <a:pPr>
              <a:spcBef>
                <a:spcPts val="1800"/>
              </a:spcBef>
            </a:pPr>
            <a:r>
              <a:rPr lang="ru-RU" sz="2400" dirty="0" smtClean="0"/>
              <a:t>Закон сохранения импульса применим именно к изолированным системам: </a:t>
            </a:r>
          </a:p>
          <a:p>
            <a:pPr>
              <a:spcBef>
                <a:spcPts val="3000"/>
              </a:spcBef>
            </a:pPr>
            <a:endParaRPr lang="ru-RU" sz="2400" dirty="0" smtClean="0"/>
          </a:p>
          <a:p>
            <a:pPr>
              <a:spcBef>
                <a:spcPts val="3000"/>
              </a:spcBef>
            </a:pPr>
            <a:r>
              <a:rPr lang="ru-RU" sz="2400" dirty="0" smtClean="0"/>
              <a:t>В </a:t>
            </a:r>
            <a:r>
              <a:rPr lang="ru-RU" sz="2400" dirty="0"/>
              <a:t>изолированной системе тела могут только обмениваться импульсами, суммарное же значение импульса не изменяется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687671"/>
            <a:ext cx="5688632" cy="43204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015716" y="1726718"/>
            <a:ext cx="1800200" cy="2880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760132" y="2122998"/>
            <a:ext cx="2196244" cy="36004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88112" y="3100130"/>
            <a:ext cx="8280920" cy="30638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4589817"/>
            <a:ext cx="8424936" cy="79208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75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5575" y="332658"/>
            <a:ext cx="8496944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Примерами проявления закона сохранения импульса служат:</a:t>
            </a:r>
          </a:p>
          <a:p>
            <a:pPr>
              <a:spcBef>
                <a:spcPts val="3000"/>
              </a:spcBef>
            </a:pPr>
            <a:r>
              <a:rPr lang="ru-RU" sz="2800" b="1" dirty="0"/>
              <a:t>отдача при стрельбе </a:t>
            </a:r>
            <a:r>
              <a:rPr lang="ru-RU" sz="2800" dirty="0"/>
              <a:t>— </a:t>
            </a:r>
          </a:p>
          <a:p>
            <a:pPr>
              <a:spcBef>
                <a:spcPts val="1800"/>
              </a:spcBef>
            </a:pPr>
            <a:endParaRPr lang="ru-RU" sz="2800" b="1" dirty="0" smtClean="0"/>
          </a:p>
          <a:p>
            <a:pPr>
              <a:spcBef>
                <a:spcPts val="1800"/>
              </a:spcBef>
            </a:pPr>
            <a:endParaRPr lang="ru-RU" sz="2800" b="1" dirty="0"/>
          </a:p>
          <a:p>
            <a:pPr>
              <a:spcBef>
                <a:spcPts val="1800"/>
              </a:spcBef>
            </a:pPr>
            <a:r>
              <a:rPr lang="ru-RU" sz="2800" b="1" dirty="0" smtClean="0"/>
              <a:t>реактивное </a:t>
            </a:r>
            <a:r>
              <a:rPr lang="ru-RU" sz="2800" b="1" dirty="0"/>
              <a:t>движение </a:t>
            </a:r>
            <a:r>
              <a:rPr lang="ru-RU" sz="2800" dirty="0"/>
              <a:t>—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65575" y="2132857"/>
            <a:ext cx="8310881" cy="79208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65574" y="4321112"/>
            <a:ext cx="8310881" cy="257603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56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4097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rgbClr val="C00000"/>
                </a:solidFill>
                <a:latin typeface="Cambria" pitchFamily="18" charset="0"/>
              </a:rPr>
              <a:t>Пример №1</a:t>
            </a:r>
            <a:r>
              <a:rPr lang="ru-RU" sz="2400" b="1" dirty="0">
                <a:solidFill>
                  <a:prstClr val="black"/>
                </a:solidFill>
                <a:latin typeface="Cambria" pitchFamily="18" charset="0"/>
              </a:rPr>
              <a:t>. Первое тело массой 2 кг движется со скоростью 6 м/с, второе неподвижно. После столкновения оба тела движутся вместе со скоростью 2 м/с. Какова масса второго тела?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72002" y="1753759"/>
            <a:ext cx="15797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Cambria" pitchFamily="18" charset="0"/>
              </a:rPr>
              <a:t>Решение.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0651" y="1796603"/>
            <a:ext cx="10118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Cambria" pitchFamily="18" charset="0"/>
              </a:rPr>
              <a:t>Дано: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879" y="2064187"/>
            <a:ext cx="1496927" cy="565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22" y="2424834"/>
            <a:ext cx="1845463" cy="591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44" y="3284135"/>
            <a:ext cx="1822742" cy="520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2051720" y="1984589"/>
            <a:ext cx="0" cy="213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21354" y="3786263"/>
            <a:ext cx="1845463" cy="1489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38" y="3711255"/>
            <a:ext cx="1129460" cy="581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5244" y="2626913"/>
            <a:ext cx="3484246" cy="870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2568" y="2678008"/>
            <a:ext cx="231775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63432" y="2251023"/>
            <a:ext cx="31656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Cambria" pitchFamily="18" charset="0"/>
              </a:rPr>
              <a:t>До взаимодействия:</a:t>
            </a:r>
            <a:endParaRPr lang="ru-RU" dirty="0">
              <a:solidFill>
                <a:prstClr val="black"/>
              </a:solidFill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5493351" y="2301080"/>
            <a:ext cx="31098" cy="163468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6019716" y="2216343"/>
            <a:ext cx="11592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Cambria" pitchFamily="18" charset="0"/>
              </a:rPr>
              <a:t>После: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0746" y="3589245"/>
            <a:ext cx="2439798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85474" y="4293098"/>
            <a:ext cx="54386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Cambria" pitchFamily="18" charset="0"/>
              </a:rPr>
              <a:t>По закону сохранения импульса: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976" y="4237158"/>
            <a:ext cx="2760869" cy="573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282949" y="4810819"/>
            <a:ext cx="32874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Cambria" pitchFamily="18" charset="0"/>
              </a:rPr>
              <a:t>В проекции на ось Х: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282" y="4769960"/>
            <a:ext cx="2646319" cy="556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6497571" y="4805543"/>
            <a:ext cx="13628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Cambria" pitchFamily="18" charset="0"/>
              </a:rPr>
              <a:t>Отсюда: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003" y="5247260"/>
            <a:ext cx="2632310" cy="1062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851" y="5262429"/>
            <a:ext cx="3552159" cy="967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6497573" y="6213310"/>
            <a:ext cx="18549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Cambria" pitchFamily="18" charset="0"/>
              </a:rPr>
              <a:t>Ответ: 4 </a:t>
            </a:r>
            <a:r>
              <a:rPr lang="ru-RU" sz="2400" b="1" i="1" dirty="0">
                <a:solidFill>
                  <a:prstClr val="black"/>
                </a:solidFill>
                <a:latin typeface="Cambria" pitchFamily="18" charset="0"/>
              </a:rPr>
              <a:t>кг</a:t>
            </a:r>
            <a:r>
              <a:rPr lang="ru-RU" sz="2400" b="1" dirty="0">
                <a:solidFill>
                  <a:prstClr val="black"/>
                </a:solidFill>
                <a:latin typeface="Cambria" pitchFamily="18" charset="0"/>
              </a:rPr>
              <a:t>.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9306" y="2737504"/>
            <a:ext cx="3303622" cy="7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31" y="2927496"/>
            <a:ext cx="1743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>
                <a:spLocks noChangeAspect="1"/>
              </p:cNvSpPr>
              <p:nvPr/>
            </p:nvSpPr>
            <p:spPr>
              <a:xfrm>
                <a:off x="2187397" y="3646447"/>
                <a:ext cx="311774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2400" b="1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1" i="1">
                              <a:latin typeface="Cambria Math"/>
                            </a:rPr>
                            <m:t>𝒑</m:t>
                          </m:r>
                        </m:e>
                      </m:acc>
                      <m:r>
                        <a:rPr lang="en-US" sz="2400" b="1" i="1">
                          <a:latin typeface="Cambria Math"/>
                        </a:rPr>
                        <m:t> = </m:t>
                      </m:r>
                      <m:sSub>
                        <m:sSubPr>
                          <m:ctrlPr>
                            <a:rPr lang="ru-RU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/>
                            </a:rPr>
                            <m:t>𝒎</m:t>
                          </m:r>
                        </m:e>
                        <m:sub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lang="ru-RU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ru-RU" sz="24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𝒗</m:t>
                              </m:r>
                            </m:e>
                          </m:acc>
                        </m:e>
                        <m:sub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en-US" sz="2400" b="1" i="1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ru-RU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/>
                            </a:rPr>
                            <m:t>𝒎</m:t>
                          </m:r>
                        </m:e>
                        <m:sub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</m:sub>
                      </m:sSub>
                      <m:sSub>
                        <m:sSubPr>
                          <m:ctrlPr>
                            <a:rPr lang="ru-RU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ru-RU" sz="24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𝒗</m:t>
                              </m:r>
                            </m:e>
                          </m:acc>
                        </m:e>
                        <m:sub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ru-RU" sz="2400" b="1" dirty="0"/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7397" y="3646447"/>
                <a:ext cx="3117743" cy="461665"/>
              </a:xfrm>
              <a:prstGeom prst="rect">
                <a:avLst/>
              </a:prstGeom>
              <a:blipFill>
                <a:blip r:embed="rId15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855322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6" grpId="0"/>
      <p:bldP spid="19" grpId="0"/>
      <p:bldP spid="21" grpId="0"/>
      <p:bldP spid="22" grpId="0"/>
      <p:bldP spid="23" grpId="0"/>
      <p:bldP spid="24" grpId="0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</TotalTime>
  <Words>1164</Words>
  <Application>Microsoft Office PowerPoint</Application>
  <PresentationFormat>Экран (4:3)</PresentationFormat>
  <Paragraphs>172</Paragraphs>
  <Slides>35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6" baseType="lpstr">
      <vt:lpstr>Arial</vt:lpstr>
      <vt:lpstr>Arial Unicode MS</vt:lpstr>
      <vt:lpstr>Calibri</vt:lpstr>
      <vt:lpstr>Cambria</vt:lpstr>
      <vt:lpstr>Cambria Math</vt:lpstr>
      <vt:lpstr>Century Schoolbook</vt:lpstr>
      <vt:lpstr>Symbol</vt:lpstr>
      <vt:lpstr>Times New Roman</vt:lpstr>
      <vt:lpstr>Тема Office</vt:lpstr>
      <vt:lpstr>1_Тема Office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</dc:creator>
  <cp:lastModifiedBy>user</cp:lastModifiedBy>
  <cp:revision>117</cp:revision>
  <dcterms:created xsi:type="dcterms:W3CDTF">2014-02-05T18:13:19Z</dcterms:created>
  <dcterms:modified xsi:type="dcterms:W3CDTF">2020-03-26T04:15:12Z</dcterms:modified>
</cp:coreProperties>
</file>