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687" r:id="rId2"/>
  </p:sldMasterIdLst>
  <p:sldIdLst>
    <p:sldId id="271" r:id="rId3"/>
    <p:sldId id="257" r:id="rId4"/>
    <p:sldId id="274" r:id="rId5"/>
    <p:sldId id="279" r:id="rId6"/>
    <p:sldId id="288" r:id="rId7"/>
    <p:sldId id="281" r:id="rId8"/>
    <p:sldId id="280" r:id="rId9"/>
    <p:sldId id="282" r:id="rId10"/>
    <p:sldId id="283" r:id="rId11"/>
    <p:sldId id="278" r:id="rId12"/>
    <p:sldId id="287" r:id="rId13"/>
    <p:sldId id="268" r:id="rId14"/>
    <p:sldId id="265" r:id="rId15"/>
    <p:sldId id="266" r:id="rId16"/>
    <p:sldId id="276" r:id="rId17"/>
    <p:sldId id="277" r:id="rId18"/>
    <p:sldId id="289" r:id="rId19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75" autoAdjust="0"/>
    <p:restoredTop sz="94400" autoAdjust="0"/>
  </p:normalViewPr>
  <p:slideViewPr>
    <p:cSldViewPr>
      <p:cViewPr varScale="1">
        <p:scale>
          <a:sx n="69" d="100"/>
          <a:sy n="69" d="100"/>
        </p:scale>
        <p:origin x="165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7156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11184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9160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56531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026747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28995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7098099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975369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24610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137817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474501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5773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55285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900995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958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48022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20066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8974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49444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83252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646937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78323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3/26/2020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1171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669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4753" y="2590800"/>
            <a:ext cx="792088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5400" i="1" dirty="0">
                <a:solidFill>
                  <a:srgbClr val="0000FF"/>
                </a:solidFill>
                <a:latin typeface="ISOCPEUR" panose="020B0604020202020204" pitchFamily="34" charset="0"/>
              </a:rPr>
              <a:t>Аксонометрические проекции</a:t>
            </a:r>
            <a:endParaRPr kumimoji="0" lang="ru-RU" sz="5400" b="0" i="1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ISOCPEUR" panose="020B0604020202020204" pitchFamily="34" charset="0"/>
              <a:ea typeface="+mn-ea"/>
              <a:cs typeface="+mn-cs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395536" y="116632"/>
            <a:ext cx="7772400" cy="936104"/>
          </a:xfrm>
          <a:prstGeom prst="rect">
            <a:avLst/>
          </a:prstGeom>
        </p:spPr>
        <p:txBody>
          <a:bodyPr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1" u="sng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ISOCPEUR" pitchFamily="34" charset="0"/>
                <a:ea typeface="+mj-ea"/>
                <a:cs typeface="+mj-cs"/>
              </a:rPr>
              <a:t>Лист 10 </a:t>
            </a:r>
            <a:endParaRPr kumimoji="0" lang="ru-RU" sz="5400" b="0" i="1" u="sng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ISOCPEUR" pitchFamily="34" charset="0"/>
              <a:ea typeface="+mj-ea"/>
              <a:cs typeface="+mj-cs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95535" y="4653136"/>
            <a:ext cx="818808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28600" y="1360746"/>
            <a:ext cx="564504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defRPr/>
            </a:pPr>
            <a:r>
              <a:rPr lang="ru-RU" sz="4800" b="1" i="1" dirty="0" smtClean="0">
                <a:ln>
                  <a:solidFill>
                    <a:srgbClr val="FFC000"/>
                  </a:solidFill>
                </a:ln>
                <a:solidFill>
                  <a:srgbClr val="FFC000"/>
                </a:solidFill>
                <a:latin typeface="ISOCPEUR" pitchFamily="34" charset="0"/>
                <a:ea typeface="+mj-ea"/>
                <a:cs typeface="+mj-cs"/>
              </a:rPr>
              <a:t>на миллиметровке</a:t>
            </a:r>
            <a:endParaRPr lang="ru-RU" sz="4800" i="1" dirty="0">
              <a:ln>
                <a:solidFill>
                  <a:srgbClr val="FFC000"/>
                </a:solidFill>
              </a:ln>
              <a:solidFill>
                <a:srgbClr val="FFC000"/>
              </a:solidFill>
              <a:latin typeface="ISOCPEUR" pitchFamily="34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5277728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Овал 41"/>
          <p:cNvSpPr>
            <a:spLocks noChangeAspect="1"/>
          </p:cNvSpPr>
          <p:nvPr/>
        </p:nvSpPr>
        <p:spPr>
          <a:xfrm>
            <a:off x="3354271" y="3838140"/>
            <a:ext cx="2400534" cy="2400534"/>
          </a:xfrm>
          <a:prstGeom prst="ellipse">
            <a:avLst/>
          </a:prstGeom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Дуга 54"/>
          <p:cNvSpPr>
            <a:spLocks noChangeAspect="1"/>
          </p:cNvSpPr>
          <p:nvPr/>
        </p:nvSpPr>
        <p:spPr>
          <a:xfrm>
            <a:off x="3109819" y="4468096"/>
            <a:ext cx="1172658" cy="1172658"/>
          </a:xfrm>
          <a:prstGeom prst="arc">
            <a:avLst>
              <a:gd name="adj1" fmla="val 7516625"/>
              <a:gd name="adj2" fmla="val 139456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Дуга 55"/>
          <p:cNvSpPr>
            <a:spLocks noChangeAspect="1"/>
          </p:cNvSpPr>
          <p:nvPr/>
        </p:nvSpPr>
        <p:spPr>
          <a:xfrm flipH="1">
            <a:off x="4836029" y="4460700"/>
            <a:ext cx="1172658" cy="1172658"/>
          </a:xfrm>
          <a:prstGeom prst="arc">
            <a:avLst>
              <a:gd name="adj1" fmla="val 7626743"/>
              <a:gd name="adj2" fmla="val 139456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TextBox 149"/>
          <p:cNvSpPr txBox="1"/>
          <p:nvPr/>
        </p:nvSpPr>
        <p:spPr>
          <a:xfrm>
            <a:off x="3906469" y="3526941"/>
            <a:ext cx="1206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latin typeface="ISOCPEUR" panose="020B0604020202020204" pitchFamily="34" charset="0"/>
              </a:rPr>
              <a:t>0</a:t>
            </a:r>
            <a:r>
              <a:rPr lang="en-US" i="1" baseline="-25000" dirty="0" smtClean="0">
                <a:latin typeface="ISOCPEUR" panose="020B0604020202020204" pitchFamily="34" charset="0"/>
              </a:rPr>
              <a:t>7</a:t>
            </a:r>
            <a:r>
              <a:rPr lang="ru-RU" i="1" baseline="-25000" dirty="0" smtClean="0">
                <a:latin typeface="ISOCPEUR" panose="020B0604020202020204" pitchFamily="34" charset="0"/>
              </a:rPr>
              <a:t> </a:t>
            </a:r>
            <a:r>
              <a:rPr lang="ru-RU" i="1" dirty="0" smtClean="0">
                <a:latin typeface="ISOCPEUR" panose="020B0604020202020204" pitchFamily="34" charset="0"/>
              </a:rPr>
              <a:t>(</a:t>
            </a:r>
            <a:r>
              <a:rPr lang="en-US" i="1" dirty="0" smtClean="0">
                <a:latin typeface="ISOCPEUR" panose="020B0604020202020204" pitchFamily="34" charset="0"/>
              </a:rPr>
              <a:t>300</a:t>
            </a:r>
            <a:r>
              <a:rPr lang="ru-RU" i="1" dirty="0" smtClean="0">
                <a:latin typeface="ISOCPEUR" panose="020B0604020202020204" pitchFamily="34" charset="0"/>
              </a:rPr>
              <a:t>,</a:t>
            </a:r>
            <a:r>
              <a:rPr lang="en-US" i="1" dirty="0" smtClean="0">
                <a:latin typeface="ISOCPEUR" panose="020B0604020202020204" pitchFamily="34" charset="0"/>
              </a:rPr>
              <a:t>12</a:t>
            </a:r>
            <a:r>
              <a:rPr lang="ru-RU" i="1" dirty="0" smtClean="0">
                <a:latin typeface="ISOCPEUR" panose="020B0604020202020204" pitchFamily="34" charset="0"/>
              </a:rPr>
              <a:t>0)</a:t>
            </a:r>
            <a:endParaRPr lang="ru-RU" i="1" baseline="-25000" dirty="0">
              <a:latin typeface="ISOCPEUR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2433638" y="3308985"/>
            <a:ext cx="2115502" cy="12296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3039525" y="4182502"/>
            <a:ext cx="2651663" cy="15307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Прямая соединительная линия 43"/>
          <p:cNvCxnSpPr/>
          <p:nvPr/>
        </p:nvCxnSpPr>
        <p:spPr>
          <a:xfrm flipH="1">
            <a:off x="3457575" y="4183643"/>
            <a:ext cx="2610702" cy="1501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4548188" y="3803475"/>
            <a:ext cx="952" cy="263842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>
            <a:off x="3306387" y="5057457"/>
            <a:ext cx="2484813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>
            <a:stCxn id="73" idx="1"/>
          </p:cNvCxnSpPr>
          <p:nvPr/>
        </p:nvCxnSpPr>
        <p:spPr>
          <a:xfrm flipH="1" flipV="1">
            <a:off x="3248836" y="4453575"/>
            <a:ext cx="1290324" cy="1767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>
            <a:stCxn id="73" idx="7"/>
          </p:cNvCxnSpPr>
          <p:nvPr/>
        </p:nvCxnSpPr>
        <p:spPr>
          <a:xfrm flipV="1">
            <a:off x="4564616" y="4459925"/>
            <a:ext cx="1306752" cy="1761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>
            <a:stCxn id="75" idx="3"/>
          </p:cNvCxnSpPr>
          <p:nvPr/>
        </p:nvCxnSpPr>
        <p:spPr>
          <a:xfrm flipH="1">
            <a:off x="3253582" y="3853122"/>
            <a:ext cx="1286672" cy="18109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Дуга 53"/>
          <p:cNvSpPr>
            <a:spLocks noChangeAspect="1"/>
          </p:cNvSpPr>
          <p:nvPr/>
        </p:nvSpPr>
        <p:spPr>
          <a:xfrm>
            <a:off x="3694091" y="4173341"/>
            <a:ext cx="1736769" cy="1736769"/>
          </a:xfrm>
          <a:prstGeom prst="arc">
            <a:avLst>
              <a:gd name="adj1" fmla="val 10162272"/>
              <a:gd name="adj2" fmla="val 1615715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7" name="Прямая соединительная линия 56"/>
          <p:cNvCxnSpPr>
            <a:stCxn id="75" idx="5"/>
          </p:cNvCxnSpPr>
          <p:nvPr/>
        </p:nvCxnSpPr>
        <p:spPr>
          <a:xfrm>
            <a:off x="4565710" y="3853122"/>
            <a:ext cx="1335821" cy="1815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Овал 57"/>
          <p:cNvSpPr>
            <a:spLocks noChangeAspect="1"/>
          </p:cNvSpPr>
          <p:nvPr/>
        </p:nvSpPr>
        <p:spPr>
          <a:xfrm>
            <a:off x="5592169" y="443598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9" name="Овал 58"/>
          <p:cNvSpPr>
            <a:spLocks noChangeAspect="1"/>
          </p:cNvSpPr>
          <p:nvPr/>
        </p:nvSpPr>
        <p:spPr>
          <a:xfrm>
            <a:off x="5758344" y="4555341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1" name="Овал 60"/>
          <p:cNvSpPr>
            <a:spLocks noChangeAspect="1"/>
          </p:cNvSpPr>
          <p:nvPr/>
        </p:nvSpPr>
        <p:spPr>
          <a:xfrm>
            <a:off x="5760244" y="5486110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2" name="Овал 61"/>
          <p:cNvSpPr>
            <a:spLocks noChangeAspect="1"/>
          </p:cNvSpPr>
          <p:nvPr/>
        </p:nvSpPr>
        <p:spPr>
          <a:xfrm>
            <a:off x="4531523" y="5036966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4" name="Овал 63"/>
          <p:cNvSpPr>
            <a:spLocks noChangeAspect="1"/>
          </p:cNvSpPr>
          <p:nvPr/>
        </p:nvSpPr>
        <p:spPr>
          <a:xfrm>
            <a:off x="3676650" y="503695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5" name="Овал 64"/>
          <p:cNvSpPr>
            <a:spLocks noChangeAspect="1"/>
          </p:cNvSpPr>
          <p:nvPr/>
        </p:nvSpPr>
        <p:spPr>
          <a:xfrm>
            <a:off x="5572125" y="563713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6" name="Овал 65"/>
          <p:cNvSpPr>
            <a:spLocks noChangeAspect="1"/>
          </p:cNvSpPr>
          <p:nvPr/>
        </p:nvSpPr>
        <p:spPr>
          <a:xfrm>
            <a:off x="3504125" y="563078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7" name="Овал 66"/>
          <p:cNvSpPr>
            <a:spLocks noChangeAspect="1"/>
          </p:cNvSpPr>
          <p:nvPr/>
        </p:nvSpPr>
        <p:spPr>
          <a:xfrm>
            <a:off x="3482982" y="444125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8" name="Овал 67"/>
          <p:cNvSpPr>
            <a:spLocks noChangeAspect="1"/>
          </p:cNvSpPr>
          <p:nvPr/>
        </p:nvSpPr>
        <p:spPr>
          <a:xfrm>
            <a:off x="3321054" y="5508453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9" name="Овал 68"/>
          <p:cNvSpPr>
            <a:spLocks noChangeAspect="1"/>
          </p:cNvSpPr>
          <p:nvPr/>
        </p:nvSpPr>
        <p:spPr>
          <a:xfrm>
            <a:off x="3316283" y="4554364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0" name="Дуга 69"/>
          <p:cNvSpPr>
            <a:spLocks noChangeAspect="1"/>
          </p:cNvSpPr>
          <p:nvPr/>
        </p:nvSpPr>
        <p:spPr>
          <a:xfrm flipH="1">
            <a:off x="3700441" y="4173341"/>
            <a:ext cx="1736769" cy="1736769"/>
          </a:xfrm>
          <a:prstGeom prst="arc">
            <a:avLst>
              <a:gd name="adj1" fmla="val 10162272"/>
              <a:gd name="adj2" fmla="val 1629645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1" name="Овал 70"/>
          <p:cNvSpPr>
            <a:spLocks noChangeAspect="1"/>
          </p:cNvSpPr>
          <p:nvPr/>
        </p:nvSpPr>
        <p:spPr>
          <a:xfrm>
            <a:off x="4534982" y="4158679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2" name="Овал 71"/>
          <p:cNvSpPr>
            <a:spLocks noChangeAspect="1"/>
          </p:cNvSpPr>
          <p:nvPr/>
        </p:nvSpPr>
        <p:spPr>
          <a:xfrm>
            <a:off x="5419725" y="5036267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3" name="Овал 72"/>
          <p:cNvSpPr>
            <a:spLocks noChangeAspect="1"/>
          </p:cNvSpPr>
          <p:nvPr/>
        </p:nvSpPr>
        <p:spPr>
          <a:xfrm>
            <a:off x="4533888" y="6216063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5" name="Овал 74"/>
          <p:cNvSpPr>
            <a:spLocks noChangeAspect="1"/>
          </p:cNvSpPr>
          <p:nvPr/>
        </p:nvSpPr>
        <p:spPr>
          <a:xfrm>
            <a:off x="4534982" y="382239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4775" y="209490"/>
            <a:ext cx="8915400" cy="44627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300" b="1" i="1" dirty="0" smtClean="0">
                <a:solidFill>
                  <a:srgbClr val="FF0000"/>
                </a:solidFill>
                <a:latin typeface="ISOCPEUR" panose="020B0604020202020204" pitchFamily="34" charset="0"/>
                <a:cs typeface="Arial" pitchFamily="34" charset="0"/>
              </a:rPr>
              <a:t>Изображение окружности в прямоугольной изометрической проекции</a:t>
            </a:r>
            <a:endParaRPr lang="ru-RU" sz="2300" b="1" i="1" dirty="0">
              <a:solidFill>
                <a:srgbClr val="FF0000"/>
              </a:solidFill>
              <a:latin typeface="ISOCPEUR" panose="020B0604020202020204" pitchFamily="34" charset="0"/>
              <a:cs typeface="Arial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4549140" y="809625"/>
            <a:ext cx="0" cy="24993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4549140" y="3308985"/>
            <a:ext cx="2146935" cy="12392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Овал 77"/>
          <p:cNvSpPr>
            <a:spLocks noChangeAspect="1"/>
          </p:cNvSpPr>
          <p:nvPr/>
        </p:nvSpPr>
        <p:spPr>
          <a:xfrm rot="14400000">
            <a:off x="1846312" y="1240392"/>
            <a:ext cx="2400534" cy="2400534"/>
          </a:xfrm>
          <a:prstGeom prst="ellipse">
            <a:avLst/>
          </a:prstGeom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 rot="7200000">
            <a:off x="1893745" y="1556724"/>
            <a:ext cx="2651663" cy="15307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 rot="7200000" flipH="1">
            <a:off x="1727320" y="1922746"/>
            <a:ext cx="2610702" cy="1501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4" name="Прямая соединительная линия 93"/>
          <p:cNvCxnSpPr/>
          <p:nvPr/>
        </p:nvCxnSpPr>
        <p:spPr>
          <a:xfrm rot="7200000">
            <a:off x="2976051" y="1074220"/>
            <a:ext cx="952" cy="263842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 rot="7200000">
            <a:off x="1790547" y="2426160"/>
            <a:ext cx="2484813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6" name="Дуга 95"/>
          <p:cNvSpPr>
            <a:spLocks noChangeAspect="1"/>
          </p:cNvSpPr>
          <p:nvPr/>
        </p:nvSpPr>
        <p:spPr>
          <a:xfrm rot="7200000">
            <a:off x="33648" y="-141618"/>
            <a:ext cx="4031389" cy="4031389"/>
          </a:xfrm>
          <a:prstGeom prst="arc">
            <a:avLst>
              <a:gd name="adj1" fmla="val 13078799"/>
              <a:gd name="adj2" fmla="val 19264093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7" name="Дуга 96"/>
          <p:cNvSpPr>
            <a:spLocks noChangeAspect="1"/>
          </p:cNvSpPr>
          <p:nvPr/>
        </p:nvSpPr>
        <p:spPr>
          <a:xfrm rot="7200000" flipV="1">
            <a:off x="2000875" y="974974"/>
            <a:ext cx="4071703" cy="4071703"/>
          </a:xfrm>
          <a:prstGeom prst="arc">
            <a:avLst>
              <a:gd name="adj1" fmla="val 13187055"/>
              <a:gd name="adj2" fmla="val 19219729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8" name="Прямая соединительная линия 97"/>
          <p:cNvCxnSpPr>
            <a:stCxn id="118" idx="1"/>
          </p:cNvCxnSpPr>
          <p:nvPr/>
        </p:nvCxnSpPr>
        <p:spPr>
          <a:xfrm rot="7200000" flipH="1" flipV="1">
            <a:off x="2472704" y="835211"/>
            <a:ext cx="1290324" cy="1767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>
            <a:stCxn id="118" idx="7"/>
          </p:cNvCxnSpPr>
          <p:nvPr/>
        </p:nvCxnSpPr>
        <p:spPr>
          <a:xfrm rot="7200000" flipV="1">
            <a:off x="1799743" y="1983411"/>
            <a:ext cx="1306752" cy="1761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Прямая соединительная линия 99"/>
          <p:cNvCxnSpPr>
            <a:stCxn id="119" idx="3"/>
          </p:cNvCxnSpPr>
          <p:nvPr/>
        </p:nvCxnSpPr>
        <p:spPr>
          <a:xfrm rot="7200000" flipH="1">
            <a:off x="2974396" y="1105609"/>
            <a:ext cx="1286672" cy="18109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Дуга 100"/>
          <p:cNvSpPr>
            <a:spLocks noChangeAspect="1"/>
          </p:cNvSpPr>
          <p:nvPr/>
        </p:nvSpPr>
        <p:spPr>
          <a:xfrm rot="2436431">
            <a:off x="2158650" y="1567967"/>
            <a:ext cx="1736769" cy="1736769"/>
          </a:xfrm>
          <a:prstGeom prst="arc">
            <a:avLst>
              <a:gd name="adj1" fmla="val 10162272"/>
              <a:gd name="adj2" fmla="val 1615715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Дуга 101"/>
          <p:cNvSpPr>
            <a:spLocks noChangeAspect="1"/>
          </p:cNvSpPr>
          <p:nvPr/>
        </p:nvSpPr>
        <p:spPr>
          <a:xfrm rot="7200000">
            <a:off x="2875573" y="1102934"/>
            <a:ext cx="1172658" cy="1172658"/>
          </a:xfrm>
          <a:prstGeom prst="arc">
            <a:avLst>
              <a:gd name="adj1" fmla="val 7516625"/>
              <a:gd name="adj2" fmla="val 139456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3" name="Дуга 102"/>
          <p:cNvSpPr>
            <a:spLocks noChangeAspect="1"/>
          </p:cNvSpPr>
          <p:nvPr/>
        </p:nvSpPr>
        <p:spPr>
          <a:xfrm rot="7200000" flipH="1">
            <a:off x="2016491" y="2605698"/>
            <a:ext cx="1172658" cy="1172658"/>
          </a:xfrm>
          <a:prstGeom prst="arc">
            <a:avLst>
              <a:gd name="adj1" fmla="val 7626743"/>
              <a:gd name="adj2" fmla="val 139456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04" name="Прямая соединительная линия 103"/>
          <p:cNvCxnSpPr>
            <a:stCxn id="119" idx="5"/>
          </p:cNvCxnSpPr>
          <p:nvPr/>
        </p:nvCxnSpPr>
        <p:spPr>
          <a:xfrm rot="7200000">
            <a:off x="2279408" y="2259655"/>
            <a:ext cx="1335821" cy="1815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5" name="Овал 104"/>
          <p:cNvSpPr>
            <a:spLocks noChangeAspect="1"/>
          </p:cNvSpPr>
          <p:nvPr/>
        </p:nvSpPr>
        <p:spPr>
          <a:xfrm rot="7200000">
            <a:off x="3006885" y="3629072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Овал 105"/>
          <p:cNvSpPr>
            <a:spLocks noChangeAspect="1"/>
          </p:cNvSpPr>
          <p:nvPr/>
        </p:nvSpPr>
        <p:spPr>
          <a:xfrm rot="7200000">
            <a:off x="2799141" y="3707602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7" name="Овал 106"/>
          <p:cNvSpPr>
            <a:spLocks noChangeAspect="1"/>
          </p:cNvSpPr>
          <p:nvPr/>
        </p:nvSpPr>
        <p:spPr>
          <a:xfrm rot="7200000">
            <a:off x="1992121" y="3243863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8" name="Овал 107"/>
          <p:cNvSpPr>
            <a:spLocks noChangeAspect="1"/>
          </p:cNvSpPr>
          <p:nvPr/>
        </p:nvSpPr>
        <p:spPr>
          <a:xfrm rot="7200000">
            <a:off x="3016746" y="2410037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9" name="Овал 108"/>
          <p:cNvSpPr>
            <a:spLocks noChangeAspect="1"/>
          </p:cNvSpPr>
          <p:nvPr/>
        </p:nvSpPr>
        <p:spPr>
          <a:xfrm rot="7200000">
            <a:off x="3444189" y="1669699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0" name="Овал 109"/>
          <p:cNvSpPr>
            <a:spLocks noChangeAspect="1"/>
          </p:cNvSpPr>
          <p:nvPr/>
        </p:nvSpPr>
        <p:spPr>
          <a:xfrm rot="7200000">
            <a:off x="1976681" y="3011139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1" name="Овал 110"/>
          <p:cNvSpPr>
            <a:spLocks noChangeAspect="1"/>
          </p:cNvSpPr>
          <p:nvPr/>
        </p:nvSpPr>
        <p:spPr>
          <a:xfrm rot="7200000">
            <a:off x="3016180" y="1223373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2" name="Овал 111"/>
          <p:cNvSpPr>
            <a:spLocks noChangeAspect="1"/>
          </p:cNvSpPr>
          <p:nvPr/>
        </p:nvSpPr>
        <p:spPr>
          <a:xfrm rot="7200000">
            <a:off x="4056918" y="1799830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3" name="Овал 112"/>
          <p:cNvSpPr>
            <a:spLocks noChangeAspect="1"/>
          </p:cNvSpPr>
          <p:nvPr/>
        </p:nvSpPr>
        <p:spPr>
          <a:xfrm rot="7200000">
            <a:off x="3192366" y="1120291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4" name="Овал 113"/>
          <p:cNvSpPr>
            <a:spLocks noChangeAspect="1"/>
          </p:cNvSpPr>
          <p:nvPr/>
        </p:nvSpPr>
        <p:spPr>
          <a:xfrm rot="7200000">
            <a:off x="4021017" y="1593203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5" name="Дуга 114"/>
          <p:cNvSpPr>
            <a:spLocks noChangeAspect="1"/>
          </p:cNvSpPr>
          <p:nvPr/>
        </p:nvSpPr>
        <p:spPr>
          <a:xfrm rot="12160733" flipH="1">
            <a:off x="2158652" y="1573464"/>
            <a:ext cx="1736769" cy="1736769"/>
          </a:xfrm>
          <a:prstGeom prst="arc">
            <a:avLst>
              <a:gd name="adj1" fmla="val 10324145"/>
              <a:gd name="adj2" fmla="val 1629645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6" name="Овал 115"/>
          <p:cNvSpPr>
            <a:spLocks noChangeAspect="1"/>
          </p:cNvSpPr>
          <p:nvPr/>
        </p:nvSpPr>
        <p:spPr>
          <a:xfrm rot="7200000">
            <a:off x="2265035" y="1971952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7" name="Овал 116"/>
          <p:cNvSpPr>
            <a:spLocks noChangeAspect="1"/>
          </p:cNvSpPr>
          <p:nvPr/>
        </p:nvSpPr>
        <p:spPr>
          <a:xfrm rot="7200000">
            <a:off x="2573250" y="3179592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8" name="Овал 117"/>
          <p:cNvSpPr>
            <a:spLocks noChangeAspect="1"/>
          </p:cNvSpPr>
          <p:nvPr/>
        </p:nvSpPr>
        <p:spPr>
          <a:xfrm rot="7200000">
            <a:off x="1994435" y="1822536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9" name="Овал 118"/>
          <p:cNvSpPr>
            <a:spLocks noChangeAspect="1"/>
          </p:cNvSpPr>
          <p:nvPr/>
        </p:nvSpPr>
        <p:spPr>
          <a:xfrm rot="7200000">
            <a:off x="4066867" y="302031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Овал 150"/>
          <p:cNvSpPr>
            <a:spLocks noChangeAspect="1"/>
          </p:cNvSpPr>
          <p:nvPr/>
        </p:nvSpPr>
        <p:spPr>
          <a:xfrm rot="7200000">
            <a:off x="4530877" y="3292726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1" name="Овал 120"/>
          <p:cNvSpPr>
            <a:spLocks noChangeAspect="1"/>
          </p:cNvSpPr>
          <p:nvPr/>
        </p:nvSpPr>
        <p:spPr>
          <a:xfrm>
            <a:off x="4856812" y="1230525"/>
            <a:ext cx="2400534" cy="2400534"/>
          </a:xfrm>
          <a:prstGeom prst="ellipse">
            <a:avLst/>
          </a:prstGeom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2" name="Прямая соединительная линия 121"/>
          <p:cNvCxnSpPr/>
          <p:nvPr/>
        </p:nvCxnSpPr>
        <p:spPr>
          <a:xfrm rot="14400000">
            <a:off x="4747431" y="1874528"/>
            <a:ext cx="2651663" cy="1530736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 rot="14400000" flipH="1">
            <a:off x="4557247" y="1551939"/>
            <a:ext cx="2610702" cy="150102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 rot="14400000">
            <a:off x="6132529" y="1074526"/>
            <a:ext cx="952" cy="2638425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5" name="Прямая соединительная линия 124"/>
          <p:cNvCxnSpPr/>
          <p:nvPr/>
        </p:nvCxnSpPr>
        <p:spPr>
          <a:xfrm rot="14400000">
            <a:off x="4834042" y="2426241"/>
            <a:ext cx="2484813" cy="0"/>
          </a:xfrm>
          <a:prstGeom prst="line">
            <a:avLst/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6" name="Дуга 125"/>
          <p:cNvSpPr>
            <a:spLocks noChangeAspect="1"/>
          </p:cNvSpPr>
          <p:nvPr/>
        </p:nvSpPr>
        <p:spPr>
          <a:xfrm rot="14400000">
            <a:off x="5030678" y="-165243"/>
            <a:ext cx="4031389" cy="4031389"/>
          </a:xfrm>
          <a:prstGeom prst="arc">
            <a:avLst>
              <a:gd name="adj1" fmla="val 13078799"/>
              <a:gd name="adj2" fmla="val 19264093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7" name="Дуга 126"/>
          <p:cNvSpPr>
            <a:spLocks noChangeAspect="1"/>
          </p:cNvSpPr>
          <p:nvPr/>
        </p:nvSpPr>
        <p:spPr>
          <a:xfrm rot="14400000" flipV="1">
            <a:off x="3032375" y="967350"/>
            <a:ext cx="4071703" cy="4071703"/>
          </a:xfrm>
          <a:prstGeom prst="arc">
            <a:avLst>
              <a:gd name="adj1" fmla="val 13187055"/>
              <a:gd name="adj2" fmla="val 19219729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28" name="Прямая соединительная линия 127"/>
          <p:cNvCxnSpPr>
            <a:stCxn id="148" idx="1"/>
          </p:cNvCxnSpPr>
          <p:nvPr/>
        </p:nvCxnSpPr>
        <p:spPr>
          <a:xfrm rot="14400000" flipH="1" flipV="1">
            <a:off x="6001170" y="1969432"/>
            <a:ext cx="1290324" cy="176776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>
            <a:stCxn id="148" idx="7"/>
          </p:cNvCxnSpPr>
          <p:nvPr/>
        </p:nvCxnSpPr>
        <p:spPr>
          <a:xfrm rot="14400000" flipV="1">
            <a:off x="5333708" y="824407"/>
            <a:ext cx="1306752" cy="17614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>
            <a:stCxn id="149" idx="3"/>
          </p:cNvCxnSpPr>
          <p:nvPr/>
        </p:nvCxnSpPr>
        <p:spPr>
          <a:xfrm rot="14400000" flipH="1">
            <a:off x="5500210" y="2234772"/>
            <a:ext cx="1286672" cy="18109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1" name="Дуга 130"/>
          <p:cNvSpPr>
            <a:spLocks noChangeAspect="1"/>
          </p:cNvSpPr>
          <p:nvPr/>
        </p:nvSpPr>
        <p:spPr>
          <a:xfrm rot="9636431">
            <a:off x="5202197" y="1547635"/>
            <a:ext cx="1736769" cy="1736769"/>
          </a:xfrm>
          <a:prstGeom prst="arc">
            <a:avLst>
              <a:gd name="adj1" fmla="val 10162272"/>
              <a:gd name="adj2" fmla="val 1615715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2" name="Дуга 131"/>
          <p:cNvSpPr>
            <a:spLocks noChangeAspect="1"/>
          </p:cNvSpPr>
          <p:nvPr/>
        </p:nvSpPr>
        <p:spPr>
          <a:xfrm rot="14400000">
            <a:off x="5913817" y="2579841"/>
            <a:ext cx="1172658" cy="1172658"/>
          </a:xfrm>
          <a:prstGeom prst="arc">
            <a:avLst>
              <a:gd name="adj1" fmla="val 7516625"/>
              <a:gd name="adj2" fmla="val 139456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3" name="Дуга 132"/>
          <p:cNvSpPr>
            <a:spLocks noChangeAspect="1"/>
          </p:cNvSpPr>
          <p:nvPr/>
        </p:nvSpPr>
        <p:spPr>
          <a:xfrm rot="14400000" flipH="1">
            <a:off x="5041925" y="1084473"/>
            <a:ext cx="1172658" cy="1172658"/>
          </a:xfrm>
          <a:prstGeom prst="arc">
            <a:avLst>
              <a:gd name="adj1" fmla="val 7626743"/>
              <a:gd name="adj2" fmla="val 13945661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4" name="Прямая соединительная линия 133"/>
          <p:cNvCxnSpPr>
            <a:stCxn id="149" idx="5"/>
          </p:cNvCxnSpPr>
          <p:nvPr/>
        </p:nvCxnSpPr>
        <p:spPr>
          <a:xfrm rot="14400000">
            <a:off x="4809346" y="1073582"/>
            <a:ext cx="1335821" cy="18156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5" name="Овал 134"/>
          <p:cNvSpPr>
            <a:spLocks noChangeAspect="1"/>
          </p:cNvSpPr>
          <p:nvPr/>
        </p:nvSpPr>
        <p:spPr>
          <a:xfrm rot="14400000">
            <a:off x="5005141" y="1790798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6" name="Овал 135"/>
          <p:cNvSpPr>
            <a:spLocks noChangeAspect="1"/>
          </p:cNvSpPr>
          <p:nvPr/>
        </p:nvSpPr>
        <p:spPr>
          <a:xfrm rot="14400000">
            <a:off x="5019711" y="1565915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7" name="Овал 136"/>
          <p:cNvSpPr>
            <a:spLocks noChangeAspect="1"/>
          </p:cNvSpPr>
          <p:nvPr/>
        </p:nvSpPr>
        <p:spPr>
          <a:xfrm rot="14400000">
            <a:off x="5824831" y="1098885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8" name="Овал 137"/>
          <p:cNvSpPr>
            <a:spLocks noChangeAspect="1"/>
          </p:cNvSpPr>
          <p:nvPr/>
        </p:nvSpPr>
        <p:spPr>
          <a:xfrm rot="14400000">
            <a:off x="6055927" y="2408855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9" name="Овал 138"/>
          <p:cNvSpPr>
            <a:spLocks noChangeAspect="1"/>
          </p:cNvSpPr>
          <p:nvPr/>
        </p:nvSpPr>
        <p:spPr>
          <a:xfrm rot="14400000">
            <a:off x="6483356" y="3149201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0" name="Овал 139"/>
          <p:cNvSpPr>
            <a:spLocks noChangeAspect="1"/>
          </p:cNvSpPr>
          <p:nvPr/>
        </p:nvSpPr>
        <p:spPr>
          <a:xfrm rot="14400000">
            <a:off x="6055390" y="1207581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Овал 140"/>
          <p:cNvSpPr>
            <a:spLocks noChangeAspect="1"/>
          </p:cNvSpPr>
          <p:nvPr/>
        </p:nvSpPr>
        <p:spPr>
          <a:xfrm rot="14400000">
            <a:off x="7083891" y="3001697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Овал 141"/>
          <p:cNvSpPr>
            <a:spLocks noChangeAspect="1"/>
          </p:cNvSpPr>
          <p:nvPr/>
        </p:nvSpPr>
        <p:spPr>
          <a:xfrm rot="14400000">
            <a:off x="6064295" y="3614774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Овал 142"/>
          <p:cNvSpPr>
            <a:spLocks noChangeAspect="1"/>
          </p:cNvSpPr>
          <p:nvPr/>
        </p:nvSpPr>
        <p:spPr>
          <a:xfrm rot="14400000">
            <a:off x="7063775" y="3200114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4" name="Овал 143"/>
          <p:cNvSpPr>
            <a:spLocks noChangeAspect="1"/>
          </p:cNvSpPr>
          <p:nvPr/>
        </p:nvSpPr>
        <p:spPr>
          <a:xfrm rot="14400000">
            <a:off x="6239895" y="3681291"/>
            <a:ext cx="54000" cy="54000"/>
          </a:xfrm>
          <a:prstGeom prst="ellipse">
            <a:avLst/>
          </a:prstGeom>
          <a:noFill/>
          <a:ln w="127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5" name="Дуга 144"/>
          <p:cNvSpPr>
            <a:spLocks noChangeAspect="1"/>
          </p:cNvSpPr>
          <p:nvPr/>
        </p:nvSpPr>
        <p:spPr>
          <a:xfrm rot="19360733" flipH="1">
            <a:off x="5197436" y="1544889"/>
            <a:ext cx="1736769" cy="1736769"/>
          </a:xfrm>
          <a:prstGeom prst="arc">
            <a:avLst>
              <a:gd name="adj1" fmla="val 10324145"/>
              <a:gd name="adj2" fmla="val 1629645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6" name="Овал 145"/>
          <p:cNvSpPr>
            <a:spLocks noChangeAspect="1"/>
          </p:cNvSpPr>
          <p:nvPr/>
        </p:nvSpPr>
        <p:spPr>
          <a:xfrm rot="14400000">
            <a:off x="6811175" y="1976897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7" name="Овал 146"/>
          <p:cNvSpPr>
            <a:spLocks noChangeAspect="1"/>
          </p:cNvSpPr>
          <p:nvPr/>
        </p:nvSpPr>
        <p:spPr>
          <a:xfrm rot="14400000">
            <a:off x="5611220" y="1639999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8" name="Овал 147"/>
          <p:cNvSpPr>
            <a:spLocks noChangeAspect="1"/>
          </p:cNvSpPr>
          <p:nvPr/>
        </p:nvSpPr>
        <p:spPr>
          <a:xfrm rot="14400000">
            <a:off x="7075872" y="1817259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9" name="Овал 148"/>
          <p:cNvSpPr>
            <a:spLocks noChangeAspect="1"/>
          </p:cNvSpPr>
          <p:nvPr/>
        </p:nvSpPr>
        <p:spPr>
          <a:xfrm rot="14400000">
            <a:off x="5002347" y="3013146"/>
            <a:ext cx="36000" cy="3600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TextBox 151"/>
          <p:cNvSpPr txBox="1"/>
          <p:nvPr/>
        </p:nvSpPr>
        <p:spPr>
          <a:xfrm>
            <a:off x="4516447" y="552172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z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153" name="TextBox 152"/>
          <p:cNvSpPr txBox="1"/>
          <p:nvPr/>
        </p:nvSpPr>
        <p:spPr>
          <a:xfrm>
            <a:off x="2154432" y="4119732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x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154" name="TextBox 153"/>
          <p:cNvSpPr txBox="1"/>
          <p:nvPr/>
        </p:nvSpPr>
        <p:spPr>
          <a:xfrm>
            <a:off x="6665452" y="4116108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y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3045619" y="3314700"/>
            <a:ext cx="1502570" cy="869156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5" name="TextBox 154"/>
          <p:cNvSpPr txBox="1"/>
          <p:nvPr/>
        </p:nvSpPr>
        <p:spPr>
          <a:xfrm rot="19692630">
            <a:off x="3562244" y="3374657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60</a:t>
            </a:r>
            <a:endParaRPr lang="ru-RU" sz="2000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cxnSp>
        <p:nvCxnSpPr>
          <p:cNvPr id="14" name="Прямая соединительная линия 13"/>
          <p:cNvCxnSpPr/>
          <p:nvPr/>
        </p:nvCxnSpPr>
        <p:spPr>
          <a:xfrm>
            <a:off x="4545806" y="3314700"/>
            <a:ext cx="1520014" cy="868943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6" name="TextBox 155"/>
          <p:cNvSpPr txBox="1"/>
          <p:nvPr/>
        </p:nvSpPr>
        <p:spPr>
          <a:xfrm rot="1859540">
            <a:off x="5111885" y="3433685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60</a:t>
            </a:r>
            <a:endParaRPr lang="ru-RU" sz="2000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3207545" y="6031397"/>
            <a:ext cx="747912" cy="369332"/>
            <a:chOff x="3207545" y="6031397"/>
            <a:chExt cx="747912" cy="369332"/>
          </a:xfrm>
        </p:grpSpPr>
        <p:grpSp>
          <p:nvGrpSpPr>
            <p:cNvPr id="18" name="Группа 17"/>
            <p:cNvGrpSpPr/>
            <p:nvPr/>
          </p:nvGrpSpPr>
          <p:grpSpPr>
            <a:xfrm>
              <a:off x="3217197" y="6088870"/>
              <a:ext cx="738260" cy="278807"/>
              <a:chOff x="3217197" y="6088870"/>
              <a:chExt cx="738260" cy="278807"/>
            </a:xfrm>
          </p:grpSpPr>
          <p:cxnSp>
            <p:nvCxnSpPr>
              <p:cNvPr id="157" name="Прямая соединительная линия 156"/>
              <p:cNvCxnSpPr/>
              <p:nvPr/>
            </p:nvCxnSpPr>
            <p:spPr>
              <a:xfrm flipH="1">
                <a:off x="3676650" y="6088870"/>
                <a:ext cx="278807" cy="278807"/>
              </a:xfrm>
              <a:prstGeom prst="line">
                <a:avLst/>
              </a:prstGeom>
              <a:ln>
                <a:headEnd type="stealth" w="sm" len="lg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Прямая соединительная линия 157"/>
              <p:cNvCxnSpPr/>
              <p:nvPr/>
            </p:nvCxnSpPr>
            <p:spPr>
              <a:xfrm flipH="1">
                <a:off x="3217197" y="6367677"/>
                <a:ext cx="45469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7" name="TextBox 16"/>
            <p:cNvSpPr txBox="1"/>
            <p:nvPr/>
          </p:nvSpPr>
          <p:spPr>
            <a:xfrm>
              <a:off x="3207545" y="6031397"/>
              <a:ext cx="54373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i="1" dirty="0" smtClean="0">
                  <a:latin typeface="ISOCPEUR" panose="020B0604020202020204" pitchFamily="34" charset="0"/>
                </a:rPr>
                <a:t>R40</a:t>
              </a:r>
              <a:endParaRPr lang="ru-RU" i="1" dirty="0">
                <a:latin typeface="ISOCPEUR" panose="020B0604020202020204" pitchFamily="34" charset="0"/>
              </a:endParaRPr>
            </a:p>
          </p:txBody>
        </p:sp>
      </p:grpSp>
      <p:sp>
        <p:nvSpPr>
          <p:cNvPr id="47" name="Дуга 46"/>
          <p:cNvSpPr>
            <a:spLocks noChangeAspect="1"/>
          </p:cNvSpPr>
          <p:nvPr/>
        </p:nvSpPr>
        <p:spPr>
          <a:xfrm>
            <a:off x="2546786" y="4169636"/>
            <a:ext cx="4031389" cy="4031389"/>
          </a:xfrm>
          <a:prstGeom prst="arc">
            <a:avLst>
              <a:gd name="adj1" fmla="val 13078799"/>
              <a:gd name="adj2" fmla="val 19264093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8" name="Дуга 47"/>
          <p:cNvSpPr>
            <a:spLocks noChangeAspect="1"/>
          </p:cNvSpPr>
          <p:nvPr/>
        </p:nvSpPr>
        <p:spPr>
          <a:xfrm flipV="1">
            <a:off x="2517391" y="1859979"/>
            <a:ext cx="4071703" cy="4071703"/>
          </a:xfrm>
          <a:prstGeom prst="arc">
            <a:avLst>
              <a:gd name="adj1" fmla="val 13187055"/>
              <a:gd name="adj2" fmla="val 19219729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Дуга 158"/>
          <p:cNvSpPr>
            <a:spLocks noChangeAspect="1"/>
          </p:cNvSpPr>
          <p:nvPr/>
        </p:nvSpPr>
        <p:spPr>
          <a:xfrm>
            <a:off x="2543047" y="4179651"/>
            <a:ext cx="4031389" cy="4031389"/>
          </a:xfrm>
          <a:prstGeom prst="arc">
            <a:avLst>
              <a:gd name="adj1" fmla="val 13970808"/>
              <a:gd name="adj2" fmla="val 18455882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Дуга 159"/>
          <p:cNvSpPr>
            <a:spLocks noChangeAspect="1"/>
          </p:cNvSpPr>
          <p:nvPr/>
        </p:nvSpPr>
        <p:spPr>
          <a:xfrm flipH="1">
            <a:off x="4851128" y="4475389"/>
            <a:ext cx="1172658" cy="1172658"/>
          </a:xfrm>
          <a:prstGeom prst="arc">
            <a:avLst>
              <a:gd name="adj1" fmla="val 7626743"/>
              <a:gd name="adj2" fmla="val 1410602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1" name="Дуга 160"/>
          <p:cNvSpPr>
            <a:spLocks noChangeAspect="1"/>
          </p:cNvSpPr>
          <p:nvPr/>
        </p:nvSpPr>
        <p:spPr>
          <a:xfrm flipV="1">
            <a:off x="2517391" y="1869654"/>
            <a:ext cx="4071703" cy="4071703"/>
          </a:xfrm>
          <a:prstGeom prst="arc">
            <a:avLst>
              <a:gd name="adj1" fmla="val 14006452"/>
              <a:gd name="adj2" fmla="val 18442860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2" name="Дуга 161"/>
          <p:cNvSpPr>
            <a:spLocks noChangeAspect="1"/>
          </p:cNvSpPr>
          <p:nvPr/>
        </p:nvSpPr>
        <p:spPr>
          <a:xfrm>
            <a:off x="3101621" y="4477771"/>
            <a:ext cx="1172658" cy="1172658"/>
          </a:xfrm>
          <a:prstGeom prst="arc">
            <a:avLst>
              <a:gd name="adj1" fmla="val 7516625"/>
              <a:gd name="adj2" fmla="val 1394566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 flipV="1">
            <a:off x="4548188" y="1556032"/>
            <a:ext cx="4795" cy="1765812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3" name="TextBox 162"/>
          <p:cNvSpPr txBox="1"/>
          <p:nvPr/>
        </p:nvSpPr>
        <p:spPr>
          <a:xfrm rot="16200000">
            <a:off x="4144999" y="2160930"/>
            <a:ext cx="5334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60</a:t>
            </a:r>
            <a:endParaRPr lang="ru-RU" sz="2000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sp>
        <p:nvSpPr>
          <p:cNvPr id="165" name="Дуга 164"/>
          <p:cNvSpPr>
            <a:spLocks noChangeAspect="1"/>
          </p:cNvSpPr>
          <p:nvPr/>
        </p:nvSpPr>
        <p:spPr>
          <a:xfrm rot="7200000" flipV="1">
            <a:off x="2007081" y="980022"/>
            <a:ext cx="4071703" cy="4071703"/>
          </a:xfrm>
          <a:prstGeom prst="arc">
            <a:avLst>
              <a:gd name="adj1" fmla="val 13992696"/>
              <a:gd name="adj2" fmla="val 1843606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6" name="Дуга 165"/>
          <p:cNvSpPr>
            <a:spLocks noChangeAspect="1"/>
          </p:cNvSpPr>
          <p:nvPr/>
        </p:nvSpPr>
        <p:spPr>
          <a:xfrm rot="7200000">
            <a:off x="2876145" y="1103282"/>
            <a:ext cx="1172658" cy="1172658"/>
          </a:xfrm>
          <a:prstGeom prst="arc">
            <a:avLst>
              <a:gd name="adj1" fmla="val 7516625"/>
              <a:gd name="adj2" fmla="val 1394566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7" name="Дуга 166"/>
          <p:cNvSpPr>
            <a:spLocks noChangeAspect="1"/>
          </p:cNvSpPr>
          <p:nvPr/>
        </p:nvSpPr>
        <p:spPr>
          <a:xfrm rot="7200000">
            <a:off x="34849" y="-137272"/>
            <a:ext cx="4031389" cy="4031389"/>
          </a:xfrm>
          <a:prstGeom prst="arc">
            <a:avLst>
              <a:gd name="adj1" fmla="val 13935302"/>
              <a:gd name="adj2" fmla="val 18451198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8" name="Дуга 167"/>
          <p:cNvSpPr>
            <a:spLocks noChangeAspect="1"/>
          </p:cNvSpPr>
          <p:nvPr/>
        </p:nvSpPr>
        <p:spPr>
          <a:xfrm rot="7200000" flipH="1">
            <a:off x="2015300" y="2611049"/>
            <a:ext cx="1172658" cy="1172658"/>
          </a:xfrm>
          <a:prstGeom prst="arc">
            <a:avLst>
              <a:gd name="adj1" fmla="val 7626743"/>
              <a:gd name="adj2" fmla="val 1394566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9" name="Дуга 168"/>
          <p:cNvSpPr>
            <a:spLocks noChangeAspect="1"/>
          </p:cNvSpPr>
          <p:nvPr/>
        </p:nvSpPr>
        <p:spPr>
          <a:xfrm rot="14400000" flipV="1">
            <a:off x="3037232" y="959256"/>
            <a:ext cx="4071703" cy="4071703"/>
          </a:xfrm>
          <a:prstGeom prst="arc">
            <a:avLst>
              <a:gd name="adj1" fmla="val 13983856"/>
              <a:gd name="adj2" fmla="val 18453523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0" name="Дуга 169"/>
          <p:cNvSpPr>
            <a:spLocks noChangeAspect="1"/>
          </p:cNvSpPr>
          <p:nvPr/>
        </p:nvSpPr>
        <p:spPr>
          <a:xfrm rot="14400000">
            <a:off x="5926307" y="2585821"/>
            <a:ext cx="1172658" cy="1172658"/>
          </a:xfrm>
          <a:prstGeom prst="arc">
            <a:avLst>
              <a:gd name="adj1" fmla="val 7516625"/>
              <a:gd name="adj2" fmla="val 1394566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1" name="Дуга 170"/>
          <p:cNvSpPr>
            <a:spLocks noChangeAspect="1"/>
          </p:cNvSpPr>
          <p:nvPr/>
        </p:nvSpPr>
        <p:spPr>
          <a:xfrm rot="14400000">
            <a:off x="5024369" y="-171441"/>
            <a:ext cx="4031389" cy="4031389"/>
          </a:xfrm>
          <a:prstGeom prst="arc">
            <a:avLst>
              <a:gd name="adj1" fmla="val 13904783"/>
              <a:gd name="adj2" fmla="val 18424209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2" name="Дуга 171"/>
          <p:cNvSpPr>
            <a:spLocks noChangeAspect="1"/>
          </p:cNvSpPr>
          <p:nvPr/>
        </p:nvSpPr>
        <p:spPr>
          <a:xfrm rot="14400000" flipH="1">
            <a:off x="5041225" y="1078316"/>
            <a:ext cx="1172658" cy="1172658"/>
          </a:xfrm>
          <a:prstGeom prst="arc">
            <a:avLst>
              <a:gd name="adj1" fmla="val 7626743"/>
              <a:gd name="adj2" fmla="val 13945661"/>
            </a:avLst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3" presetClass="entr" presetSubtype="16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53" presetClass="entr" presetSubtype="16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3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7" fill="hold">
                      <p:stCondLst>
                        <p:cond delay="indefinite"/>
                      </p:stCondLst>
                      <p:childTnLst>
                        <p:par>
                          <p:cTn id="218" fill="hold">
                            <p:stCondLst>
                              <p:cond delay="0"/>
                            </p:stCondLst>
                            <p:childTnLst>
                              <p:par>
                                <p:cTn id="2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3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9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0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1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3" fill="hold">
                      <p:stCondLst>
                        <p:cond delay="indefinite"/>
                      </p:stCondLst>
                      <p:childTnLst>
                        <p:par>
                          <p:cTn id="244" fill="hold">
                            <p:stCondLst>
                              <p:cond delay="0"/>
                            </p:stCondLst>
                            <p:childTnLst>
                              <p:par>
                                <p:cTn id="2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2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8" fill="hold">
                      <p:stCondLst>
                        <p:cond delay="indefinite"/>
                      </p:stCondLst>
                      <p:childTnLst>
                        <p:par>
                          <p:cTn id="259" fill="hold">
                            <p:stCondLst>
                              <p:cond delay="0"/>
                            </p:stCondLst>
                            <p:childTnLst>
                              <p:par>
                                <p:cTn id="2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2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3" fill="hold">
                      <p:stCondLst>
                        <p:cond delay="indefinite"/>
                      </p:stCondLst>
                      <p:childTnLst>
                        <p:par>
                          <p:cTn id="264" fill="hold">
                            <p:stCondLst>
                              <p:cond delay="0"/>
                            </p:stCondLst>
                            <p:childTnLst>
                              <p:par>
                                <p:cTn id="2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7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8" fill="hold">
                      <p:stCondLst>
                        <p:cond delay="indefinite"/>
                      </p:stCondLst>
                      <p:childTnLst>
                        <p:par>
                          <p:cTn id="269" fill="hold">
                            <p:stCondLst>
                              <p:cond delay="0"/>
                            </p:stCondLst>
                            <p:childTnLst>
                              <p:par>
                                <p:cTn id="2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2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0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1" fill="hold">
                      <p:stCondLst>
                        <p:cond delay="indefinite"/>
                      </p:stCondLst>
                      <p:childTnLst>
                        <p:par>
                          <p:cTn id="282" fill="hold">
                            <p:stCondLst>
                              <p:cond delay="0"/>
                            </p:stCondLst>
                            <p:childTnLst>
                              <p:par>
                                <p:cTn id="28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3" fill="hold">
                      <p:stCondLst>
                        <p:cond delay="indefinite"/>
                      </p:stCondLst>
                      <p:childTnLst>
                        <p:par>
                          <p:cTn id="294" fill="hold">
                            <p:stCondLst>
                              <p:cond delay="0"/>
                            </p:stCondLst>
                            <p:childTnLst>
                              <p:par>
                                <p:cTn id="29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7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8" fill="hold">
                      <p:stCondLst>
                        <p:cond delay="indefinite"/>
                      </p:stCondLst>
                      <p:childTnLst>
                        <p:par>
                          <p:cTn id="299" fill="hold">
                            <p:stCondLst>
                              <p:cond delay="0"/>
                            </p:stCondLst>
                            <p:childTnLst>
                              <p:par>
                                <p:cTn id="30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2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3" fill="hold">
                      <p:stCondLst>
                        <p:cond delay="indefinite"/>
                      </p:stCondLst>
                      <p:childTnLst>
                        <p:par>
                          <p:cTn id="304" fill="hold">
                            <p:stCondLst>
                              <p:cond delay="0"/>
                            </p:stCondLst>
                            <p:childTnLst>
                              <p:par>
                                <p:cTn id="30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8" fill="hold">
                      <p:stCondLst>
                        <p:cond delay="indefinite"/>
                      </p:stCondLst>
                      <p:childTnLst>
                        <p:par>
                          <p:cTn id="309" fill="hold">
                            <p:stCondLst>
                              <p:cond delay="0"/>
                            </p:stCondLst>
                            <p:childTnLst>
                              <p:par>
                                <p:cTn id="310" presetID="53" presetClass="entr" presetSubtype="16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2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500" fill="hold"/>
                                        <p:tgtEl>
                                          <p:spTgt spid="1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4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5" fill="hold">
                      <p:stCondLst>
                        <p:cond delay="indefinite"/>
                      </p:stCondLst>
                      <p:childTnLst>
                        <p:par>
                          <p:cTn id="316" fill="hold">
                            <p:stCondLst>
                              <p:cond delay="0"/>
                            </p:stCondLst>
                            <p:childTnLst>
                              <p:par>
                                <p:cTn id="3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1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4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6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7" fill="hold">
                      <p:stCondLst>
                        <p:cond delay="indefinite"/>
                      </p:stCondLst>
                      <p:childTnLst>
                        <p:par>
                          <p:cTn id="328" fill="hold">
                            <p:stCondLst>
                              <p:cond delay="0"/>
                            </p:stCondLst>
                            <p:childTnLst>
                              <p:par>
                                <p:cTn id="3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1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2" fill="hold">
                      <p:stCondLst>
                        <p:cond delay="indefinite"/>
                      </p:stCondLst>
                      <p:childTnLst>
                        <p:par>
                          <p:cTn id="333" fill="hold">
                            <p:stCondLst>
                              <p:cond delay="0"/>
                            </p:stCondLst>
                            <p:childTnLst>
                              <p:par>
                                <p:cTn id="334" presetID="53" presetClass="entr" presetSubtype="16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6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7" dur="5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8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3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4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8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9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0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5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6" fill="hold">
                      <p:stCondLst>
                        <p:cond delay="indefinite"/>
                      </p:stCondLst>
                      <p:childTnLst>
                        <p:par>
                          <p:cTn id="357" fill="hold">
                            <p:stCondLst>
                              <p:cond delay="0"/>
                            </p:stCondLst>
                            <p:childTnLst>
                              <p:par>
                                <p:cTn id="358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0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1" dur="5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3" fill="hold">
                      <p:stCondLst>
                        <p:cond delay="indefinite"/>
                      </p:stCondLst>
                      <p:childTnLst>
                        <p:par>
                          <p:cTn id="364" fill="hold">
                            <p:stCondLst>
                              <p:cond delay="0"/>
                            </p:stCondLst>
                            <p:childTnLst>
                              <p:par>
                                <p:cTn id="36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7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8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0" fill="hold">
                      <p:stCondLst>
                        <p:cond delay="indefinite"/>
                      </p:stCondLst>
                      <p:childTnLst>
                        <p:par>
                          <p:cTn id="371" fill="hold">
                            <p:stCondLst>
                              <p:cond delay="0"/>
                            </p:stCondLst>
                            <p:childTnLst>
                              <p:par>
                                <p:cTn id="3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4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9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0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2" fill="hold">
                      <p:stCondLst>
                        <p:cond delay="indefinite"/>
                      </p:stCondLst>
                      <p:childTnLst>
                        <p:par>
                          <p:cTn id="383" fill="hold">
                            <p:stCondLst>
                              <p:cond delay="0"/>
                            </p:stCondLst>
                            <p:childTnLst>
                              <p:par>
                                <p:cTn id="3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6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7" fill="hold">
                      <p:stCondLst>
                        <p:cond delay="indefinite"/>
                      </p:stCondLst>
                      <p:childTnLst>
                        <p:par>
                          <p:cTn id="388" fill="hold">
                            <p:stCondLst>
                              <p:cond delay="0"/>
                            </p:stCondLst>
                            <p:childTnLst>
                              <p:par>
                                <p:cTn id="38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1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2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3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4" fill="hold">
                      <p:stCondLst>
                        <p:cond delay="indefinite"/>
                      </p:stCondLst>
                      <p:childTnLst>
                        <p:par>
                          <p:cTn id="395" fill="hold">
                            <p:stCondLst>
                              <p:cond delay="0"/>
                            </p:stCondLst>
                            <p:childTnLst>
                              <p:par>
                                <p:cTn id="39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98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9" fill="hold">
                      <p:stCondLst>
                        <p:cond delay="indefinite"/>
                      </p:stCondLst>
                      <p:childTnLst>
                        <p:par>
                          <p:cTn id="400" fill="hold">
                            <p:stCondLst>
                              <p:cond delay="0"/>
                            </p:stCondLst>
                            <p:childTnLst>
                              <p:par>
                                <p:cTn id="40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3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4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5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6" fill="hold">
                      <p:stCondLst>
                        <p:cond delay="indefinite"/>
                      </p:stCondLst>
                      <p:childTnLst>
                        <p:par>
                          <p:cTn id="407" fill="hold">
                            <p:stCondLst>
                              <p:cond delay="0"/>
                            </p:stCondLst>
                            <p:childTnLst>
                              <p:par>
                                <p:cTn id="40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0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1" fill="hold">
                      <p:stCondLst>
                        <p:cond delay="indefinite"/>
                      </p:stCondLst>
                      <p:childTnLst>
                        <p:par>
                          <p:cTn id="412" fill="hold">
                            <p:stCondLst>
                              <p:cond delay="0"/>
                            </p:stCondLst>
                            <p:childTnLst>
                              <p:par>
                                <p:cTn id="41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5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6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7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8" fill="hold">
                      <p:stCondLst>
                        <p:cond delay="indefinite"/>
                      </p:stCondLst>
                      <p:childTnLst>
                        <p:par>
                          <p:cTn id="419" fill="hold">
                            <p:stCondLst>
                              <p:cond delay="0"/>
                            </p:stCondLst>
                            <p:childTnLst>
                              <p:par>
                                <p:cTn id="4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2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3" fill="hold">
                      <p:stCondLst>
                        <p:cond delay="indefinite"/>
                      </p:stCondLst>
                      <p:childTnLst>
                        <p:par>
                          <p:cTn id="424" fill="hold">
                            <p:stCondLst>
                              <p:cond delay="0"/>
                            </p:stCondLst>
                            <p:childTnLst>
                              <p:par>
                                <p:cTn id="4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7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8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9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0" fill="hold">
                      <p:stCondLst>
                        <p:cond delay="indefinite"/>
                      </p:stCondLst>
                      <p:childTnLst>
                        <p:par>
                          <p:cTn id="431" fill="hold">
                            <p:stCondLst>
                              <p:cond delay="0"/>
                            </p:stCondLst>
                            <p:childTnLst>
                              <p:par>
                                <p:cTn id="4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34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5" fill="hold">
                      <p:stCondLst>
                        <p:cond delay="indefinite"/>
                      </p:stCondLst>
                      <p:childTnLst>
                        <p:par>
                          <p:cTn id="436" fill="hold">
                            <p:stCondLst>
                              <p:cond delay="0"/>
                            </p:stCondLst>
                            <p:childTnLst>
                              <p:par>
                                <p:cTn id="4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9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0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1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2" fill="hold">
                      <p:stCondLst>
                        <p:cond delay="indefinite"/>
                      </p:stCondLst>
                      <p:childTnLst>
                        <p:par>
                          <p:cTn id="443" fill="hold">
                            <p:stCondLst>
                              <p:cond delay="0"/>
                            </p:stCondLst>
                            <p:childTnLst>
                              <p:par>
                                <p:cTn id="444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6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7" dur="500" fill="hold"/>
                                        <p:tgtEl>
                                          <p:spTgt spid="1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8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9" fill="hold">
                      <p:stCondLst>
                        <p:cond delay="indefinite"/>
                      </p:stCondLst>
                      <p:childTnLst>
                        <p:par>
                          <p:cTn id="450" fill="hold">
                            <p:stCondLst>
                              <p:cond delay="0"/>
                            </p:stCondLst>
                            <p:childTnLst>
                              <p:par>
                                <p:cTn id="4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3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4" fill="hold">
                      <p:stCondLst>
                        <p:cond delay="indefinite"/>
                      </p:stCondLst>
                      <p:childTnLst>
                        <p:par>
                          <p:cTn id="455" fill="hold">
                            <p:stCondLst>
                              <p:cond delay="0"/>
                            </p:stCondLst>
                            <p:childTnLst>
                              <p:par>
                                <p:cTn id="456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9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0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1" fill="hold">
                      <p:stCondLst>
                        <p:cond delay="indefinite"/>
                      </p:stCondLst>
                      <p:childTnLst>
                        <p:par>
                          <p:cTn id="462" fill="hold">
                            <p:stCondLst>
                              <p:cond delay="0"/>
                            </p:stCondLst>
                            <p:childTnLst>
                              <p:par>
                                <p:cTn id="4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5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6" fill="hold">
                      <p:stCondLst>
                        <p:cond delay="indefinite"/>
                      </p:stCondLst>
                      <p:childTnLst>
                        <p:par>
                          <p:cTn id="467" fill="hold">
                            <p:stCondLst>
                              <p:cond delay="0"/>
                            </p:stCondLst>
                            <p:childTnLst>
                              <p:par>
                                <p:cTn id="46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0" dur="500"/>
                                        <p:tgtEl>
                                          <p:spTgt spid="1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1" fill="hold">
                      <p:stCondLst>
                        <p:cond delay="indefinite"/>
                      </p:stCondLst>
                      <p:childTnLst>
                        <p:par>
                          <p:cTn id="472" fill="hold">
                            <p:stCondLst>
                              <p:cond delay="0"/>
                            </p:stCondLst>
                            <p:childTnLst>
                              <p:par>
                                <p:cTn id="4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5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6" fill="hold">
                      <p:stCondLst>
                        <p:cond delay="indefinite"/>
                      </p:stCondLst>
                      <p:childTnLst>
                        <p:par>
                          <p:cTn id="477" fill="hold">
                            <p:stCondLst>
                              <p:cond delay="0"/>
                            </p:stCondLst>
                            <p:childTnLst>
                              <p:par>
                                <p:cTn id="4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80" dur="500"/>
                                        <p:tgtEl>
                                          <p:spTgt spid="1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1" fill="hold">
                      <p:stCondLst>
                        <p:cond delay="indefinite"/>
                      </p:stCondLst>
                      <p:childTnLst>
                        <p:par>
                          <p:cTn id="482" fill="hold">
                            <p:stCondLst>
                              <p:cond delay="0"/>
                            </p:stCondLst>
                            <p:childTnLst>
                              <p:par>
                                <p:cTn id="48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6" fill="hold">
                      <p:stCondLst>
                        <p:cond delay="indefinite"/>
                      </p:stCondLst>
                      <p:childTnLst>
                        <p:par>
                          <p:cTn id="487" fill="hold">
                            <p:stCondLst>
                              <p:cond delay="0"/>
                            </p:stCondLst>
                            <p:childTnLst>
                              <p:par>
                                <p:cTn id="4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0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1" fill="hold">
                      <p:stCondLst>
                        <p:cond delay="indefinite"/>
                      </p:stCondLst>
                      <p:childTnLst>
                        <p:par>
                          <p:cTn id="492" fill="hold">
                            <p:stCondLst>
                              <p:cond delay="0"/>
                            </p:stCondLst>
                            <p:childTnLst>
                              <p:par>
                                <p:cTn id="49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5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6" fill="hold">
                      <p:stCondLst>
                        <p:cond delay="indefinite"/>
                      </p:stCondLst>
                      <p:childTnLst>
                        <p:par>
                          <p:cTn id="497" fill="hold">
                            <p:stCondLst>
                              <p:cond delay="0"/>
                            </p:stCondLst>
                            <p:childTnLst>
                              <p:par>
                                <p:cTn id="49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3" fill="hold">
                      <p:stCondLst>
                        <p:cond delay="indefinite"/>
                      </p:stCondLst>
                      <p:childTnLst>
                        <p:par>
                          <p:cTn id="504" fill="hold">
                            <p:stCondLst>
                              <p:cond delay="0"/>
                            </p:stCondLst>
                            <p:childTnLst>
                              <p:par>
                                <p:cTn id="50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7" dur="2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8" fill="hold">
                      <p:stCondLst>
                        <p:cond delay="indefinite"/>
                      </p:stCondLst>
                      <p:childTnLst>
                        <p:par>
                          <p:cTn id="509" fill="hold">
                            <p:stCondLst>
                              <p:cond delay="0"/>
                            </p:stCondLst>
                            <p:childTnLst>
                              <p:par>
                                <p:cTn id="5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3" fill="hold">
                      <p:stCondLst>
                        <p:cond delay="indefinite"/>
                      </p:stCondLst>
                      <p:childTnLst>
                        <p:par>
                          <p:cTn id="514" fill="hold">
                            <p:stCondLst>
                              <p:cond delay="0"/>
                            </p:stCondLst>
                            <p:childTnLst>
                              <p:par>
                                <p:cTn id="5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8" fill="hold">
                      <p:stCondLst>
                        <p:cond delay="indefinite"/>
                      </p:stCondLst>
                      <p:childTnLst>
                        <p:par>
                          <p:cTn id="519" fill="hold">
                            <p:stCondLst>
                              <p:cond delay="0"/>
                            </p:stCondLst>
                            <p:childTnLst>
                              <p:par>
                                <p:cTn id="520" presetID="53" presetClass="entr" presetSubtype="16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2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3" dur="5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4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5" fill="hold">
                      <p:stCondLst>
                        <p:cond delay="indefinite"/>
                      </p:stCondLst>
                      <p:childTnLst>
                        <p:par>
                          <p:cTn id="526" fill="hold">
                            <p:stCondLst>
                              <p:cond delay="0"/>
                            </p:stCondLst>
                            <p:childTnLst>
                              <p:par>
                                <p:cTn id="5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9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0" dur="5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1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2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4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5" dur="5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6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7" fill="hold">
                      <p:stCondLst>
                        <p:cond delay="indefinite"/>
                      </p:stCondLst>
                      <p:childTnLst>
                        <p:par>
                          <p:cTn id="538" fill="hold">
                            <p:stCondLst>
                              <p:cond delay="0"/>
                            </p:stCondLst>
                            <p:childTnLst>
                              <p:par>
                                <p:cTn id="53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1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2" fill="hold">
                      <p:stCondLst>
                        <p:cond delay="indefinite"/>
                      </p:stCondLst>
                      <p:childTnLst>
                        <p:par>
                          <p:cTn id="543" fill="hold">
                            <p:stCondLst>
                              <p:cond delay="0"/>
                            </p:stCondLst>
                            <p:childTnLst>
                              <p:par>
                                <p:cTn id="544" presetID="53" presetClass="entr" presetSubtype="16" repeatCount="1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6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7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9" fill="hold">
                      <p:stCondLst>
                        <p:cond delay="indefinite"/>
                      </p:stCondLst>
                      <p:childTnLst>
                        <p:par>
                          <p:cTn id="550" fill="hold">
                            <p:stCondLst>
                              <p:cond delay="0"/>
                            </p:stCondLst>
                            <p:childTnLst>
                              <p:par>
                                <p:cTn id="5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3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4" dur="5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8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9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0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1" fill="hold">
                      <p:stCondLst>
                        <p:cond delay="indefinite"/>
                      </p:stCondLst>
                      <p:childTnLst>
                        <p:par>
                          <p:cTn id="562" fill="hold">
                            <p:stCondLst>
                              <p:cond delay="0"/>
                            </p:stCondLst>
                            <p:childTnLst>
                              <p:par>
                                <p:cTn id="56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5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6" fill="hold">
                      <p:stCondLst>
                        <p:cond delay="indefinite"/>
                      </p:stCondLst>
                      <p:childTnLst>
                        <p:par>
                          <p:cTn id="567" fill="hold">
                            <p:stCondLst>
                              <p:cond delay="0"/>
                            </p:stCondLst>
                            <p:childTnLst>
                              <p:par>
                                <p:cTn id="568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0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1" dur="500" fill="hold"/>
                                        <p:tgtEl>
                                          <p:spTgt spid="1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2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3" fill="hold">
                      <p:stCondLst>
                        <p:cond delay="indefinite"/>
                      </p:stCondLst>
                      <p:childTnLst>
                        <p:par>
                          <p:cTn id="574" fill="hold">
                            <p:stCondLst>
                              <p:cond delay="0"/>
                            </p:stCondLst>
                            <p:childTnLst>
                              <p:par>
                                <p:cTn id="57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7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8" dur="5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9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0" fill="hold">
                      <p:stCondLst>
                        <p:cond delay="indefinite"/>
                      </p:stCondLst>
                      <p:childTnLst>
                        <p:par>
                          <p:cTn id="581" fill="hold">
                            <p:stCondLst>
                              <p:cond delay="0"/>
                            </p:stCondLst>
                            <p:childTnLst>
                              <p:par>
                                <p:cTn id="58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4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5" fill="hold">
                      <p:stCondLst>
                        <p:cond delay="indefinite"/>
                      </p:stCondLst>
                      <p:childTnLst>
                        <p:par>
                          <p:cTn id="586" fill="hold">
                            <p:stCondLst>
                              <p:cond delay="0"/>
                            </p:stCondLst>
                            <p:childTnLst>
                              <p:par>
                                <p:cTn id="58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9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0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1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2" fill="hold">
                      <p:stCondLst>
                        <p:cond delay="indefinite"/>
                      </p:stCondLst>
                      <p:childTnLst>
                        <p:par>
                          <p:cTn id="593" fill="hold">
                            <p:stCondLst>
                              <p:cond delay="0"/>
                            </p:stCondLst>
                            <p:childTnLst>
                              <p:par>
                                <p:cTn id="594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96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7" fill="hold">
                      <p:stCondLst>
                        <p:cond delay="indefinite"/>
                      </p:stCondLst>
                      <p:childTnLst>
                        <p:par>
                          <p:cTn id="598" fill="hold">
                            <p:stCondLst>
                              <p:cond delay="0"/>
                            </p:stCondLst>
                            <p:childTnLst>
                              <p:par>
                                <p:cTn id="59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1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2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3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4" fill="hold">
                      <p:stCondLst>
                        <p:cond delay="indefinite"/>
                      </p:stCondLst>
                      <p:childTnLst>
                        <p:par>
                          <p:cTn id="605" fill="hold">
                            <p:stCondLst>
                              <p:cond delay="0"/>
                            </p:stCondLst>
                            <p:childTnLst>
                              <p:par>
                                <p:cTn id="60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8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9" fill="hold">
                      <p:stCondLst>
                        <p:cond delay="indefinite"/>
                      </p:stCondLst>
                      <p:childTnLst>
                        <p:par>
                          <p:cTn id="610" fill="hold">
                            <p:stCondLst>
                              <p:cond delay="0"/>
                            </p:stCondLst>
                            <p:childTnLst>
                              <p:par>
                                <p:cTn id="6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3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4" dur="500" fill="hold"/>
                                        <p:tgtEl>
                                          <p:spTgt spid="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5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6" fill="hold">
                      <p:stCondLst>
                        <p:cond delay="indefinite"/>
                      </p:stCondLst>
                      <p:childTnLst>
                        <p:par>
                          <p:cTn id="617" fill="hold">
                            <p:stCondLst>
                              <p:cond delay="0"/>
                            </p:stCondLst>
                            <p:childTnLst>
                              <p:par>
                                <p:cTn id="6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0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1" fill="hold">
                      <p:stCondLst>
                        <p:cond delay="indefinite"/>
                      </p:stCondLst>
                      <p:childTnLst>
                        <p:par>
                          <p:cTn id="622" fill="hold">
                            <p:stCondLst>
                              <p:cond delay="0"/>
                            </p:stCondLst>
                            <p:childTnLst>
                              <p:par>
                                <p:cTn id="6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5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6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7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8" fill="hold">
                      <p:stCondLst>
                        <p:cond delay="indefinite"/>
                      </p:stCondLst>
                      <p:childTnLst>
                        <p:par>
                          <p:cTn id="629" fill="hold">
                            <p:stCondLst>
                              <p:cond delay="0"/>
                            </p:stCondLst>
                            <p:childTnLst>
                              <p:par>
                                <p:cTn id="63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3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3" fill="hold">
                      <p:stCondLst>
                        <p:cond delay="indefinite"/>
                      </p:stCondLst>
                      <p:childTnLst>
                        <p:par>
                          <p:cTn id="634" fill="hold">
                            <p:stCondLst>
                              <p:cond delay="0"/>
                            </p:stCondLst>
                            <p:childTnLst>
                              <p:par>
                                <p:cTn id="63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7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8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39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0" fill="hold">
                      <p:stCondLst>
                        <p:cond delay="indefinite"/>
                      </p:stCondLst>
                      <p:childTnLst>
                        <p:par>
                          <p:cTn id="641" fill="hold">
                            <p:stCondLst>
                              <p:cond delay="0"/>
                            </p:stCondLst>
                            <p:childTnLst>
                              <p:par>
                                <p:cTn id="64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44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5" fill="hold">
                      <p:stCondLst>
                        <p:cond delay="indefinite"/>
                      </p:stCondLst>
                      <p:childTnLst>
                        <p:par>
                          <p:cTn id="646" fill="hold">
                            <p:stCondLst>
                              <p:cond delay="0"/>
                            </p:stCondLst>
                            <p:childTnLst>
                              <p:par>
                                <p:cTn id="6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9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0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1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2" fill="hold">
                      <p:stCondLst>
                        <p:cond delay="indefinite"/>
                      </p:stCondLst>
                      <p:childTnLst>
                        <p:par>
                          <p:cTn id="653" fill="hold">
                            <p:stCondLst>
                              <p:cond delay="0"/>
                            </p:stCondLst>
                            <p:childTnLst>
                              <p:par>
                                <p:cTn id="654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6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7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8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9" fill="hold">
                      <p:stCondLst>
                        <p:cond delay="indefinite"/>
                      </p:stCondLst>
                      <p:childTnLst>
                        <p:par>
                          <p:cTn id="660" fill="hold">
                            <p:stCondLst>
                              <p:cond delay="0"/>
                            </p:stCondLst>
                            <p:childTnLst>
                              <p:par>
                                <p:cTn id="6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3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4" fill="hold">
                      <p:stCondLst>
                        <p:cond delay="indefinite"/>
                      </p:stCondLst>
                      <p:childTnLst>
                        <p:par>
                          <p:cTn id="665" fill="hold">
                            <p:stCondLst>
                              <p:cond delay="0"/>
                            </p:stCondLst>
                            <p:childTnLst>
                              <p:par>
                                <p:cTn id="666" presetID="53" presetClass="entr" presetSubtype="16" repeatCount="1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8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9" dur="5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0" dur="5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1" fill="hold">
                      <p:stCondLst>
                        <p:cond delay="indefinite"/>
                      </p:stCondLst>
                      <p:childTnLst>
                        <p:par>
                          <p:cTn id="672" fill="hold">
                            <p:stCondLst>
                              <p:cond delay="0"/>
                            </p:stCondLst>
                            <p:childTnLst>
                              <p:par>
                                <p:cTn id="6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75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6" fill="hold">
                      <p:stCondLst>
                        <p:cond delay="indefinite"/>
                      </p:stCondLst>
                      <p:childTnLst>
                        <p:par>
                          <p:cTn id="677" fill="hold">
                            <p:stCondLst>
                              <p:cond delay="0"/>
                            </p:stCondLst>
                            <p:childTnLst>
                              <p:par>
                                <p:cTn id="67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80" dur="500"/>
                                        <p:tgtEl>
                                          <p:spTgt spid="1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1" fill="hold">
                      <p:stCondLst>
                        <p:cond delay="indefinite"/>
                      </p:stCondLst>
                      <p:childTnLst>
                        <p:par>
                          <p:cTn id="682" fill="hold">
                            <p:stCondLst>
                              <p:cond delay="0"/>
                            </p:stCondLst>
                            <p:childTnLst>
                              <p:par>
                                <p:cTn id="68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85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6" fill="hold">
                      <p:stCondLst>
                        <p:cond delay="indefinite"/>
                      </p:stCondLst>
                      <p:childTnLst>
                        <p:par>
                          <p:cTn id="687" fill="hold">
                            <p:stCondLst>
                              <p:cond delay="0"/>
                            </p:stCondLst>
                            <p:childTnLst>
                              <p:par>
                                <p:cTn id="68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0" dur="500"/>
                                        <p:tgtEl>
                                          <p:spTgt spid="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1" fill="hold">
                      <p:stCondLst>
                        <p:cond delay="indefinite"/>
                      </p:stCondLst>
                      <p:childTnLst>
                        <p:par>
                          <p:cTn id="692" fill="hold">
                            <p:stCondLst>
                              <p:cond delay="0"/>
                            </p:stCondLst>
                            <p:childTnLst>
                              <p:par>
                                <p:cTn id="69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5" dur="500"/>
                                        <p:tgtEl>
                                          <p:spTgt spid="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55" grpId="0" animBg="1"/>
      <p:bldP spid="56" grpId="0" animBg="1"/>
      <p:bldP spid="150" grpId="0"/>
      <p:bldP spid="54" grpId="0" animBg="1"/>
      <p:bldP spid="58" grpId="0" animBg="1"/>
      <p:bldP spid="59" grpId="0" animBg="1"/>
      <p:bldP spid="61" grpId="0" animBg="1"/>
      <p:bldP spid="62" grpId="0" animBg="1"/>
      <p:bldP spid="62" grpId="1" animBg="1"/>
      <p:bldP spid="64" grpId="0" animBg="1"/>
      <p:bldP spid="64" grpId="1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2" grpId="1" animBg="1"/>
      <p:bldP spid="73" grpId="0" animBg="1"/>
      <p:bldP spid="75" grpId="0" animBg="1"/>
      <p:bldP spid="78" grpId="0" animBg="1"/>
      <p:bldP spid="96" grpId="0" animBg="1"/>
      <p:bldP spid="97" grpId="0" animBg="1"/>
      <p:bldP spid="101" grpId="0" animBg="1"/>
      <p:bldP spid="102" grpId="0" animBg="1"/>
      <p:bldP spid="103" grpId="0" animBg="1"/>
      <p:bldP spid="105" grpId="0" animBg="1"/>
      <p:bldP spid="106" grpId="0" animBg="1"/>
      <p:bldP spid="107" grpId="0" animBg="1"/>
      <p:bldP spid="108" grpId="0" animBg="1"/>
      <p:bldP spid="108" grpId="1" animBg="1"/>
      <p:bldP spid="109" grpId="0" animBg="1"/>
      <p:bldP spid="109" grpId="1" animBg="1"/>
      <p:bldP spid="110" grpId="0" animBg="1"/>
      <p:bldP spid="111" grpId="0" animBg="1"/>
      <p:bldP spid="112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7" grpId="1" animBg="1"/>
      <p:bldP spid="118" grpId="0" animBg="1"/>
      <p:bldP spid="119" grpId="0" animBg="1"/>
      <p:bldP spid="151" grpId="0" animBg="1"/>
      <p:bldP spid="121" grpId="0" animBg="1"/>
      <p:bldP spid="126" grpId="0" animBg="1"/>
      <p:bldP spid="127" grpId="0" animBg="1"/>
      <p:bldP spid="131" grpId="0" animBg="1"/>
      <p:bldP spid="132" grpId="0" animBg="1"/>
      <p:bldP spid="133" grpId="0" animBg="1"/>
      <p:bldP spid="135" grpId="0" animBg="1"/>
      <p:bldP spid="136" grpId="0" animBg="1"/>
      <p:bldP spid="137" grpId="0" animBg="1"/>
      <p:bldP spid="138" grpId="0" animBg="1"/>
      <p:bldP spid="138" grpId="1" animBg="1"/>
      <p:bldP spid="139" grpId="0" animBg="1"/>
      <p:bldP spid="139" grpId="1" animBg="1"/>
      <p:bldP spid="140" grpId="0" animBg="1"/>
      <p:bldP spid="141" grpId="0" animBg="1"/>
      <p:bldP spid="142" grpId="0" animBg="1"/>
      <p:bldP spid="143" grpId="0" animBg="1"/>
      <p:bldP spid="144" grpId="0" animBg="1"/>
      <p:bldP spid="145" grpId="0" animBg="1"/>
      <p:bldP spid="146" grpId="0" animBg="1"/>
      <p:bldP spid="147" grpId="0" animBg="1"/>
      <p:bldP spid="147" grpId="1" animBg="1"/>
      <p:bldP spid="148" grpId="0" animBg="1"/>
      <p:bldP spid="149" grpId="0" animBg="1"/>
      <p:bldP spid="152" grpId="0"/>
      <p:bldP spid="153" grpId="0"/>
      <p:bldP spid="154" grpId="0"/>
      <p:bldP spid="155" grpId="0"/>
      <p:bldP spid="156" grpId="0"/>
      <p:bldP spid="47" grpId="0" animBg="1"/>
      <p:bldP spid="48" grpId="0" animBg="1"/>
      <p:bldP spid="159" grpId="0" animBg="1"/>
      <p:bldP spid="160" grpId="0" animBg="1"/>
      <p:bldP spid="161" grpId="0" animBg="1"/>
      <p:bldP spid="162" grpId="0" animBg="1"/>
      <p:bldP spid="163" grpId="0"/>
      <p:bldP spid="165" grpId="0" animBg="1"/>
      <p:bldP spid="166" grpId="0" animBg="1"/>
      <p:bldP spid="167" grpId="0" animBg="1"/>
      <p:bldP spid="168" grpId="0" animBg="1"/>
      <p:bldP spid="169" grpId="0" animBg="1"/>
      <p:bldP spid="170" grpId="0" animBg="1"/>
      <p:bldP spid="171" grpId="0" animBg="1"/>
      <p:bldP spid="17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lum bright="-12000" contrast="48000"/>
          </a:blip>
          <a:srcRect/>
          <a:stretch>
            <a:fillRect/>
          </a:stretch>
        </p:blipFill>
        <p:spPr bwMode="auto">
          <a:xfrm>
            <a:off x="685800" y="693420"/>
            <a:ext cx="7740000" cy="60747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228600" y="76200"/>
            <a:ext cx="8610600" cy="40011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FF0000"/>
                </a:solidFill>
                <a:latin typeface="ISOCPEUR" panose="020B0604020202020204" pitchFamily="34" charset="0"/>
                <a:cs typeface="Arial" pitchFamily="34" charset="0"/>
              </a:rPr>
              <a:t>Изображение окружности в прямоугольной изометрической проекции</a:t>
            </a:r>
            <a:endParaRPr lang="ru-RU" sz="2000" b="1" i="1" dirty="0">
              <a:solidFill>
                <a:srgbClr val="FF0000"/>
              </a:solidFill>
              <a:latin typeface="ISOCPEUR" panose="020B0604020202020204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638669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328613" y="-47625"/>
            <a:ext cx="9801225" cy="6953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50" y="107504"/>
            <a:ext cx="8629656" cy="712787"/>
          </a:xfrm>
        </p:spPr>
        <p:txBody>
          <a:bodyPr>
            <a:noAutofit/>
          </a:bodyPr>
          <a:lstStyle/>
          <a:p>
            <a:r>
              <a:rPr lang="ru-RU" sz="3200" i="1" u="sng" dirty="0" smtClean="0">
                <a:latin typeface="ISOCPEUR" panose="020B0604020202020204" pitchFamily="34" charset="0"/>
                <a:cs typeface="Times New Roman" pitchFamily="18" charset="0"/>
              </a:rPr>
              <a:t>Задание 1</a:t>
            </a:r>
            <a:r>
              <a:rPr lang="ru-RU" sz="3200" i="1" dirty="0" smtClean="0">
                <a:latin typeface="ISOCPEUR" panose="020B0604020202020204" pitchFamily="34" charset="0"/>
                <a:cs typeface="Times New Roman" pitchFamily="18" charset="0"/>
              </a:rPr>
              <a:t> к Листу </a:t>
            </a:r>
            <a:r>
              <a:rPr lang="ru-RU" sz="3200" i="1" dirty="0" smtClean="0">
                <a:latin typeface="ISOCPEUR" panose="020B0604020202020204" pitchFamily="34" charset="0"/>
                <a:cs typeface="Times New Roman" pitchFamily="18" charset="0"/>
              </a:rPr>
              <a:t>10</a:t>
            </a:r>
            <a:endParaRPr lang="ru-RU" sz="3200" i="1" dirty="0">
              <a:latin typeface="ISOCPEUR" panose="020B0604020202020204" pitchFamily="34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5338040"/>
              </p:ext>
            </p:extLst>
          </p:nvPr>
        </p:nvGraphicFramePr>
        <p:xfrm>
          <a:off x="304800" y="937130"/>
          <a:ext cx="8610606" cy="5739769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929669274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784060428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812140810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107038439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329417195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56125323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4115452518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154899164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492412044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1024997160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99108839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951957559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91358840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6346000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1222628398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457405044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912314869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735399323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663886374"/>
                    </a:ext>
                  </a:extLst>
                </a:gridCol>
              </a:tblGrid>
              <a:tr h="546861">
                <a:tc gridSpan="19">
                  <a:txBody>
                    <a:bodyPr/>
                    <a:lstStyle/>
                    <a:p>
                      <a:pPr marL="0" marR="0" lvl="0" indent="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Построить</a:t>
                      </a:r>
                      <a:r>
                        <a:rPr lang="ru-RU" sz="2400" b="1" i="1" baseline="0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 треугольник в изометрии в плоскостях </a:t>
                      </a:r>
                      <a:r>
                        <a:rPr lang="en-US" sz="2400" b="1" i="1" baseline="0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V, H, W </a:t>
                      </a:r>
                      <a:r>
                        <a:rPr lang="ru-RU" sz="2400" b="1" i="1" baseline="0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по размерам указанным в таблице</a:t>
                      </a:r>
                      <a:endParaRPr lang="ru-RU" sz="2400" b="1" i="1" dirty="0" smtClean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935263"/>
                  </a:ext>
                </a:extLst>
              </a:tr>
              <a:tr h="3088009">
                <a:tc gridSpan="19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781523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№ вар.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2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3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4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5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6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7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8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9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10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11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12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13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14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15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16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17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18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226719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ISOCPEUR" panose="020B0604020202020204" pitchFamily="34" charset="0"/>
                        </a:rPr>
                        <a:t>h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33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37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33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3534418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ISOCPEUR" panose="020B0604020202020204" pitchFamily="34" charset="0"/>
                        </a:rPr>
                        <a:t>l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3606763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ISOCPEUR" panose="020B0604020202020204" pitchFamily="34" charset="0"/>
                        </a:rPr>
                        <a:t>m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21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23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21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3557170"/>
                  </a:ext>
                </a:extLst>
              </a:tr>
              <a:tr h="13716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ISOCPEUR" panose="020B0604020202020204" pitchFamily="34" charset="0"/>
                        </a:rPr>
                        <a:t>k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17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17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16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20604058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883596"/>
            <a:ext cx="7515873" cy="277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228600" y="277813"/>
            <a:ext cx="8686800" cy="560387"/>
          </a:xfrm>
        </p:spPr>
        <p:txBody>
          <a:bodyPr>
            <a:noAutofit/>
          </a:bodyPr>
          <a:lstStyle/>
          <a:p>
            <a:r>
              <a:rPr lang="ru-RU" sz="3200" i="1" u="sng" dirty="0" smtClean="0">
                <a:latin typeface="ISOCPEUR" panose="020B0604020202020204" pitchFamily="34" charset="0"/>
                <a:cs typeface="Times New Roman" pitchFamily="18" charset="0"/>
              </a:rPr>
              <a:t>Задание 2</a:t>
            </a:r>
            <a:r>
              <a:rPr lang="ru-RU" sz="3200" i="1" dirty="0" smtClean="0">
                <a:latin typeface="ISOCPEUR" panose="020B0604020202020204" pitchFamily="34" charset="0"/>
                <a:cs typeface="Times New Roman" pitchFamily="18" charset="0"/>
              </a:rPr>
              <a:t> к Листу </a:t>
            </a:r>
            <a:r>
              <a:rPr lang="ru-RU" sz="3200" i="1" dirty="0" smtClean="0">
                <a:latin typeface="ISOCPEUR" panose="020B0604020202020204" pitchFamily="34" charset="0"/>
                <a:cs typeface="Times New Roman" pitchFamily="18" charset="0"/>
              </a:rPr>
              <a:t>10</a:t>
            </a:r>
            <a:endParaRPr lang="ru-RU" sz="3200" i="1" dirty="0">
              <a:latin typeface="ISOCPEUR" panose="020B0604020202020204" pitchFamily="34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5528939"/>
              </p:ext>
            </p:extLst>
          </p:nvPr>
        </p:nvGraphicFramePr>
        <p:xfrm>
          <a:off x="304800" y="937130"/>
          <a:ext cx="8610606" cy="541795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914400">
                  <a:extLst>
                    <a:ext uri="{9D8B030D-6E8A-4147-A177-3AD203B41FA5}">
                      <a16:colId xmlns:a16="http://schemas.microsoft.com/office/drawing/2014/main" val="2929669274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784060428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812140810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107038439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329417195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56125323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4115452518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154899164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492412044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1024997160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99108839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951957559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91358840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363460006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1222628398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457405044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912314869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2735399323"/>
                    </a:ext>
                  </a:extLst>
                </a:gridCol>
                <a:gridCol w="427567">
                  <a:extLst>
                    <a:ext uri="{9D8B030D-6E8A-4147-A177-3AD203B41FA5}">
                      <a16:colId xmlns:a16="http://schemas.microsoft.com/office/drawing/2014/main" val="663886374"/>
                    </a:ext>
                  </a:extLst>
                </a:gridCol>
              </a:tblGrid>
              <a:tr h="546861">
                <a:tc gridSpan="19">
                  <a:txBody>
                    <a:bodyPr/>
                    <a:lstStyle/>
                    <a:p>
                      <a:pPr marL="0" marR="0" lvl="0" indent="4572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b="1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Построить</a:t>
                      </a:r>
                      <a:r>
                        <a:rPr lang="ru-RU" sz="2400" b="1" i="1" baseline="0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 шестиугольник в изометрии в плоскостях </a:t>
                      </a:r>
                      <a:r>
                        <a:rPr lang="en-US" sz="2400" b="1" i="1" baseline="0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V, H, W </a:t>
                      </a:r>
                      <a:r>
                        <a:rPr lang="ru-RU" sz="2400" b="1" i="1" baseline="0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по размерам указанным в таблице</a:t>
                      </a:r>
                      <a:endParaRPr lang="ru-RU" sz="2400" b="1" i="1" dirty="0" smtClean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0935263"/>
                  </a:ext>
                </a:extLst>
              </a:tr>
              <a:tr h="3497710">
                <a:tc gridSpan="19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57815230"/>
                  </a:ext>
                </a:extLst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№ вар.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2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3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4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5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6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7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8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9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10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11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12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13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14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15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16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17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i="1" dirty="0" smtClean="0">
                          <a:latin typeface="ISOCPEUR" panose="020B0604020202020204" pitchFamily="34" charset="0"/>
                        </a:rPr>
                        <a:t>18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62267197"/>
                  </a:ext>
                </a:extLst>
              </a:tr>
              <a:tr h="16764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ISOCPEUR" panose="020B0604020202020204" pitchFamily="34" charset="0"/>
                        </a:rPr>
                        <a:t>D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40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42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44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48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45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50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46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52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54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47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41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56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51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23534418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algn="ctr"/>
                      <a:r>
                        <a:rPr lang="en-US" b="1" i="1" dirty="0" smtClean="0">
                          <a:latin typeface="ISOCPEUR" panose="020B0604020202020204" pitchFamily="34" charset="0"/>
                        </a:rPr>
                        <a:t>M, n</a:t>
                      </a:r>
                      <a:endParaRPr lang="ru-RU" b="1" i="1" dirty="0"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27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25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24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27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26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31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28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23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32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i="1" dirty="0" smtClean="0">
                          <a:solidFill>
                            <a:srgbClr val="0000FF"/>
                          </a:solidFill>
                          <a:latin typeface="ISOCPEUR" panose="020B0604020202020204" pitchFamily="34" charset="0"/>
                        </a:rPr>
                        <a:t>30</a:t>
                      </a:r>
                      <a:endParaRPr lang="ru-RU" i="1" dirty="0">
                        <a:solidFill>
                          <a:srgbClr val="0000FF"/>
                        </a:solidFill>
                        <a:latin typeface="ISOCPEUR" panose="020B0604020202020204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693606763"/>
                  </a:ext>
                </a:extLst>
              </a:tr>
            </a:tbl>
          </a:graphicData>
        </a:graphic>
      </p:graphicFrame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200" y="2149158"/>
            <a:ext cx="8460000" cy="295624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Прямая соединительная линия 3"/>
          <p:cNvCxnSpPr/>
          <p:nvPr/>
        </p:nvCxnSpPr>
        <p:spPr>
          <a:xfrm>
            <a:off x="1219200" y="2209800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>
            <a:off x="2881311" y="533400"/>
            <a:ext cx="0" cy="1828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5086356" y="319089"/>
            <a:ext cx="0" cy="1828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6143622" y="533400"/>
            <a:ext cx="0" cy="1828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3421652" y="481006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5976941" y="2209800"/>
            <a:ext cx="1828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885838" y="19394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x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093037" y="324919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x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2743200" y="18680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z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029326" y="190496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z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953008" y="209072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y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862897" y="1926186"/>
            <a:ext cx="42385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y</a:t>
            </a:r>
            <a:r>
              <a:rPr lang="en-US" i="1" baseline="-25000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1</a:t>
            </a:r>
            <a:endParaRPr lang="ru-RU" i="1" baseline="-25000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871785" y="213943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0</a:t>
            </a:r>
            <a:endParaRPr lang="ru-RU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5019674" y="13917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0</a:t>
            </a:r>
            <a:endParaRPr lang="ru-RU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900749" y="2129887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0</a:t>
            </a:r>
            <a:endParaRPr lang="ru-RU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1657348" y="1866896"/>
            <a:ext cx="99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V="1">
            <a:off x="1657348" y="942975"/>
            <a:ext cx="495302" cy="923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2152650" y="942975"/>
            <a:ext cx="495298" cy="923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2152650" y="942975"/>
            <a:ext cx="0" cy="9239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 flipV="1">
            <a:off x="2145506" y="733425"/>
            <a:ext cx="7142" cy="20955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152648" y="762000"/>
            <a:ext cx="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2149077" y="776286"/>
            <a:ext cx="732234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1652586" y="1866896"/>
            <a:ext cx="0" cy="25717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>
            <a:off x="2652710" y="1866896"/>
            <a:ext cx="0" cy="2629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Прямая соединительная линия 49"/>
          <p:cNvCxnSpPr/>
          <p:nvPr/>
        </p:nvCxnSpPr>
        <p:spPr>
          <a:xfrm>
            <a:off x="1652586" y="2081201"/>
            <a:ext cx="1000124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TextBox 48"/>
          <p:cNvSpPr txBox="1"/>
          <p:nvPr/>
        </p:nvSpPr>
        <p:spPr>
          <a:xfrm>
            <a:off x="2326477" y="502435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22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1945467" y="181514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30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1421606" y="935832"/>
            <a:ext cx="731044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 flipH="1">
            <a:off x="1421606" y="1866896"/>
            <a:ext cx="23574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1464467" y="935832"/>
            <a:ext cx="0" cy="931064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1466846" y="1858564"/>
            <a:ext cx="0" cy="351236"/>
          </a:xfrm>
          <a:prstGeom prst="line">
            <a:avLst/>
          </a:prstGeom>
          <a:ln>
            <a:headEnd type="stealth" w="sm" len="lg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/>
          <p:cNvSpPr txBox="1"/>
          <p:nvPr/>
        </p:nvSpPr>
        <p:spPr>
          <a:xfrm rot="16200000">
            <a:off x="1140595" y="1223760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28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 rot="16200000">
            <a:off x="1131302" y="1833952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10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>
            <a:off x="3857628" y="809628"/>
            <a:ext cx="990600" cy="278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3857628" y="809628"/>
            <a:ext cx="502441" cy="93344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H="1">
            <a:off x="4352928" y="812417"/>
            <a:ext cx="495300" cy="9306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4352928" y="809625"/>
            <a:ext cx="2378" cy="9334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 flipV="1">
            <a:off x="3857625" y="652463"/>
            <a:ext cx="3" cy="157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H="1" flipV="1">
            <a:off x="4848225" y="652460"/>
            <a:ext cx="3" cy="15716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Прямая соединительная линия 81"/>
          <p:cNvCxnSpPr/>
          <p:nvPr/>
        </p:nvCxnSpPr>
        <p:spPr>
          <a:xfrm flipH="1" flipV="1">
            <a:off x="3633788" y="807244"/>
            <a:ext cx="223840" cy="2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 flipH="1" flipV="1">
            <a:off x="3633785" y="807655"/>
            <a:ext cx="223840" cy="2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>
            <a:off x="3633785" y="1743075"/>
            <a:ext cx="72152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Прямая соединительная линия 90"/>
          <p:cNvCxnSpPr/>
          <p:nvPr/>
        </p:nvCxnSpPr>
        <p:spPr>
          <a:xfrm>
            <a:off x="3857625" y="687108"/>
            <a:ext cx="990603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3669505" y="481006"/>
            <a:ext cx="0" cy="326238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/>
          <p:nvPr/>
        </p:nvCxnSpPr>
        <p:spPr>
          <a:xfrm>
            <a:off x="3669505" y="809625"/>
            <a:ext cx="0" cy="93345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>
            <a:off x="4352926" y="1743075"/>
            <a:ext cx="7143" cy="1963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>
            <a:off x="4355306" y="1897857"/>
            <a:ext cx="731050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TextBox 101"/>
          <p:cNvSpPr txBox="1"/>
          <p:nvPr/>
        </p:nvSpPr>
        <p:spPr>
          <a:xfrm>
            <a:off x="4521999" y="1640249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22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103" name="TextBox 102"/>
          <p:cNvSpPr txBox="1"/>
          <p:nvPr/>
        </p:nvSpPr>
        <p:spPr>
          <a:xfrm>
            <a:off x="4162420" y="42344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30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104" name="TextBox 103"/>
          <p:cNvSpPr txBox="1"/>
          <p:nvPr/>
        </p:nvSpPr>
        <p:spPr>
          <a:xfrm rot="16200000">
            <a:off x="3350207" y="109040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28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105" name="TextBox 104"/>
          <p:cNvSpPr txBox="1"/>
          <p:nvPr/>
        </p:nvSpPr>
        <p:spPr>
          <a:xfrm rot="16200000">
            <a:off x="3335922" y="44467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10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cxnSp>
        <p:nvCxnSpPr>
          <p:cNvPr id="101" name="Прямая соединительная линия 100"/>
          <p:cNvCxnSpPr/>
          <p:nvPr/>
        </p:nvCxnSpPr>
        <p:spPr>
          <a:xfrm flipH="1">
            <a:off x="6374606" y="940594"/>
            <a:ext cx="497682" cy="9286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Прямая соединительная линия 108"/>
          <p:cNvCxnSpPr/>
          <p:nvPr/>
        </p:nvCxnSpPr>
        <p:spPr>
          <a:xfrm>
            <a:off x="6872288" y="940594"/>
            <a:ext cx="507206" cy="9263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flipV="1">
            <a:off x="6374606" y="1866896"/>
            <a:ext cx="1004888" cy="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Прямая соединительная линия 112"/>
          <p:cNvCxnSpPr/>
          <p:nvPr/>
        </p:nvCxnSpPr>
        <p:spPr>
          <a:xfrm>
            <a:off x="6872288" y="942975"/>
            <a:ext cx="4762" cy="923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 flipV="1">
            <a:off x="6874669" y="731045"/>
            <a:ext cx="0" cy="2119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Прямая соединительная линия 116"/>
          <p:cNvCxnSpPr/>
          <p:nvPr/>
        </p:nvCxnSpPr>
        <p:spPr>
          <a:xfrm>
            <a:off x="7379494" y="1870469"/>
            <a:ext cx="31670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6874669" y="935832"/>
            <a:ext cx="826294" cy="238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 flipH="1">
            <a:off x="6143622" y="776286"/>
            <a:ext cx="728666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Прямая соединительная линия 123"/>
          <p:cNvCxnSpPr/>
          <p:nvPr/>
        </p:nvCxnSpPr>
        <p:spPr>
          <a:xfrm>
            <a:off x="6374606" y="1866900"/>
            <a:ext cx="0" cy="2629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>
            <a:off x="7379494" y="1866900"/>
            <a:ext cx="0" cy="25716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4" name="Прямая соединительная линия 1023"/>
          <p:cNvCxnSpPr/>
          <p:nvPr/>
        </p:nvCxnSpPr>
        <p:spPr>
          <a:xfrm>
            <a:off x="7658096" y="940594"/>
            <a:ext cx="0" cy="926306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8" name="Прямая соединительная линия 1027"/>
          <p:cNvCxnSpPr/>
          <p:nvPr/>
        </p:nvCxnSpPr>
        <p:spPr>
          <a:xfrm>
            <a:off x="7658096" y="1858564"/>
            <a:ext cx="0" cy="351236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0" name="Прямая соединительная линия 1029"/>
          <p:cNvCxnSpPr/>
          <p:nvPr/>
        </p:nvCxnSpPr>
        <p:spPr>
          <a:xfrm>
            <a:off x="6374606" y="2081201"/>
            <a:ext cx="1004888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2" name="Прямая соединительная линия 1031"/>
          <p:cNvCxnSpPr/>
          <p:nvPr/>
        </p:nvCxnSpPr>
        <p:spPr>
          <a:xfrm>
            <a:off x="4400546" y="2819400"/>
            <a:ext cx="0" cy="198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5" name="Прямая соединительная линия 1034"/>
          <p:cNvCxnSpPr/>
          <p:nvPr/>
        </p:nvCxnSpPr>
        <p:spPr>
          <a:xfrm flipH="1">
            <a:off x="2700338" y="4800600"/>
            <a:ext cx="1700208" cy="981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7" name="Прямая соединительная линия 1036"/>
          <p:cNvCxnSpPr/>
          <p:nvPr/>
        </p:nvCxnSpPr>
        <p:spPr>
          <a:xfrm>
            <a:off x="4400546" y="4800600"/>
            <a:ext cx="1676404" cy="9667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flipH="1">
            <a:off x="2700338" y="4419600"/>
            <a:ext cx="1700208" cy="981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Прямая соединительная линия 142"/>
          <p:cNvCxnSpPr/>
          <p:nvPr/>
        </p:nvCxnSpPr>
        <p:spPr>
          <a:xfrm flipH="1">
            <a:off x="3034909" y="5000630"/>
            <a:ext cx="1700208" cy="9810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9" name="Прямая соединительная линия 1038"/>
          <p:cNvCxnSpPr/>
          <p:nvPr/>
        </p:nvCxnSpPr>
        <p:spPr>
          <a:xfrm>
            <a:off x="4400546" y="4419600"/>
            <a:ext cx="1681167" cy="962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1" name="Прямая соединительная линия 1040"/>
          <p:cNvCxnSpPr/>
          <p:nvPr/>
        </p:nvCxnSpPr>
        <p:spPr>
          <a:xfrm flipV="1">
            <a:off x="3657600" y="3309938"/>
            <a:ext cx="1" cy="19097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0" name="Прямая соединительная линия 149"/>
          <p:cNvCxnSpPr/>
          <p:nvPr/>
        </p:nvCxnSpPr>
        <p:spPr>
          <a:xfrm flipV="1">
            <a:off x="5143496" y="3324227"/>
            <a:ext cx="1" cy="19097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5" name="Прямая соединительная линия 1044"/>
          <p:cNvCxnSpPr/>
          <p:nvPr/>
        </p:nvCxnSpPr>
        <p:spPr>
          <a:xfrm>
            <a:off x="3657600" y="5219700"/>
            <a:ext cx="1681163" cy="97631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7" name="Прямая соединительная линия 1046"/>
          <p:cNvCxnSpPr/>
          <p:nvPr/>
        </p:nvCxnSpPr>
        <p:spPr>
          <a:xfrm flipH="1" flipV="1">
            <a:off x="4162420" y="4419601"/>
            <a:ext cx="4768" cy="519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7" name="Прямая соединительная линия 156"/>
          <p:cNvCxnSpPr/>
          <p:nvPr/>
        </p:nvCxnSpPr>
        <p:spPr>
          <a:xfrm flipH="1" flipV="1">
            <a:off x="3152766" y="5000630"/>
            <a:ext cx="4768" cy="519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1" name="Прямая соединительная линия 1050"/>
          <p:cNvCxnSpPr/>
          <p:nvPr/>
        </p:nvCxnSpPr>
        <p:spPr>
          <a:xfrm flipH="1">
            <a:off x="3486150" y="3657600"/>
            <a:ext cx="323850" cy="2047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0" name="Прямая соединительная линия 159"/>
          <p:cNvCxnSpPr/>
          <p:nvPr/>
        </p:nvCxnSpPr>
        <p:spPr>
          <a:xfrm flipH="1">
            <a:off x="4757738" y="5867400"/>
            <a:ext cx="342900" cy="2047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5" name="Прямая соединительная линия 1054"/>
          <p:cNvCxnSpPr/>
          <p:nvPr/>
        </p:nvCxnSpPr>
        <p:spPr>
          <a:xfrm>
            <a:off x="4167188" y="4938713"/>
            <a:ext cx="542925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5" name="Прямая соединительная линия 164"/>
          <p:cNvCxnSpPr/>
          <p:nvPr/>
        </p:nvCxnSpPr>
        <p:spPr>
          <a:xfrm>
            <a:off x="3164466" y="5519742"/>
            <a:ext cx="542925" cy="3048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7" name="Прямая соединительная линия 1056"/>
          <p:cNvCxnSpPr/>
          <p:nvPr/>
        </p:nvCxnSpPr>
        <p:spPr>
          <a:xfrm flipV="1">
            <a:off x="4638672" y="4424364"/>
            <a:ext cx="0" cy="519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 flipV="1">
            <a:off x="5648326" y="5024438"/>
            <a:ext cx="0" cy="5191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9" name="Прямая соединительная линия 1058"/>
          <p:cNvCxnSpPr/>
          <p:nvPr/>
        </p:nvCxnSpPr>
        <p:spPr>
          <a:xfrm>
            <a:off x="5014913" y="3681413"/>
            <a:ext cx="242887" cy="133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3" name="Прямая соединительная линия 1062"/>
          <p:cNvCxnSpPr/>
          <p:nvPr/>
        </p:nvCxnSpPr>
        <p:spPr>
          <a:xfrm flipH="1">
            <a:off x="3157538" y="3759994"/>
            <a:ext cx="500062" cy="137874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7" name="Прямая соединительная линия 1066"/>
          <p:cNvCxnSpPr/>
          <p:nvPr/>
        </p:nvCxnSpPr>
        <p:spPr>
          <a:xfrm>
            <a:off x="3657600" y="3759994"/>
            <a:ext cx="509588" cy="7929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0" name="Прямая соединительная линия 1069"/>
          <p:cNvCxnSpPr/>
          <p:nvPr/>
        </p:nvCxnSpPr>
        <p:spPr>
          <a:xfrm flipH="1">
            <a:off x="4643438" y="3748088"/>
            <a:ext cx="492918" cy="8001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2" name="Прямая соединительная линия 1071"/>
          <p:cNvCxnSpPr/>
          <p:nvPr/>
        </p:nvCxnSpPr>
        <p:spPr>
          <a:xfrm>
            <a:off x="5143497" y="3748088"/>
            <a:ext cx="504828" cy="1390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4" name="Прямая соединительная линия 1073"/>
          <p:cNvCxnSpPr/>
          <p:nvPr/>
        </p:nvCxnSpPr>
        <p:spPr>
          <a:xfrm>
            <a:off x="4498181" y="5138738"/>
            <a:ext cx="454827" cy="8310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6" name="Прямая соединительная линия 1075"/>
          <p:cNvCxnSpPr/>
          <p:nvPr/>
        </p:nvCxnSpPr>
        <p:spPr>
          <a:xfrm flipH="1" flipV="1">
            <a:off x="3500438" y="5710238"/>
            <a:ext cx="1452570" cy="2595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8" name="TextBox 187"/>
          <p:cNvSpPr txBox="1"/>
          <p:nvPr/>
        </p:nvSpPr>
        <p:spPr>
          <a:xfrm>
            <a:off x="4416031" y="2634734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z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9" name="TextBox 188"/>
          <p:cNvSpPr txBox="1"/>
          <p:nvPr/>
        </p:nvSpPr>
        <p:spPr>
          <a:xfrm>
            <a:off x="2343148" y="554355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x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90" name="TextBox 189"/>
          <p:cNvSpPr txBox="1"/>
          <p:nvPr/>
        </p:nvSpPr>
        <p:spPr>
          <a:xfrm>
            <a:off x="6128399" y="554355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y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6319849" y="490121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22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 rot="16200000">
            <a:off x="7314218" y="1242372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28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6668694" y="181514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30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100" name="TextBox 99"/>
          <p:cNvSpPr txBox="1"/>
          <p:nvPr/>
        </p:nvSpPr>
        <p:spPr>
          <a:xfrm rot="16200000">
            <a:off x="7320171" y="1805153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10</a:t>
            </a:r>
            <a:endParaRPr lang="ru-RU" sz="1600" i="1" dirty="0">
              <a:latin typeface="ISOCPEUR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463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1526381" y="761999"/>
            <a:ext cx="1685924" cy="1681163"/>
          </a:xfrm>
          <a:prstGeom prst="ellips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Шестиугольник 2"/>
          <p:cNvSpPr/>
          <p:nvPr/>
        </p:nvSpPr>
        <p:spPr>
          <a:xfrm>
            <a:off x="1522602" y="877885"/>
            <a:ext cx="1687134" cy="1462090"/>
          </a:xfrm>
          <a:custGeom>
            <a:avLst/>
            <a:gdLst>
              <a:gd name="connsiteX0" fmla="*/ 0 w 1585534"/>
              <a:gd name="connsiteY0" fmla="*/ 683420 h 1366840"/>
              <a:gd name="connsiteX1" fmla="*/ 341710 w 1585534"/>
              <a:gd name="connsiteY1" fmla="*/ 0 h 1366840"/>
              <a:gd name="connsiteX2" fmla="*/ 1243824 w 1585534"/>
              <a:gd name="connsiteY2" fmla="*/ 0 h 1366840"/>
              <a:gd name="connsiteX3" fmla="*/ 1585534 w 1585534"/>
              <a:gd name="connsiteY3" fmla="*/ 683420 h 1366840"/>
              <a:gd name="connsiteX4" fmla="*/ 1243824 w 1585534"/>
              <a:gd name="connsiteY4" fmla="*/ 1366840 h 1366840"/>
              <a:gd name="connsiteX5" fmla="*/ 341710 w 1585534"/>
              <a:gd name="connsiteY5" fmla="*/ 1366840 h 1366840"/>
              <a:gd name="connsiteX6" fmla="*/ 0 w 1585534"/>
              <a:gd name="connsiteY6" fmla="*/ 683420 h 1366840"/>
              <a:gd name="connsiteX0" fmla="*/ 0 w 1585534"/>
              <a:gd name="connsiteY0" fmla="*/ 721520 h 1404940"/>
              <a:gd name="connsiteX1" fmla="*/ 367110 w 1585534"/>
              <a:gd name="connsiteY1" fmla="*/ 0 h 1404940"/>
              <a:gd name="connsiteX2" fmla="*/ 1243824 w 1585534"/>
              <a:gd name="connsiteY2" fmla="*/ 38100 h 1404940"/>
              <a:gd name="connsiteX3" fmla="*/ 1585534 w 1585534"/>
              <a:gd name="connsiteY3" fmla="*/ 721520 h 1404940"/>
              <a:gd name="connsiteX4" fmla="*/ 1243824 w 1585534"/>
              <a:gd name="connsiteY4" fmla="*/ 1404940 h 1404940"/>
              <a:gd name="connsiteX5" fmla="*/ 341710 w 1585534"/>
              <a:gd name="connsiteY5" fmla="*/ 1404940 h 1404940"/>
              <a:gd name="connsiteX6" fmla="*/ 0 w 1585534"/>
              <a:gd name="connsiteY6" fmla="*/ 721520 h 1404940"/>
              <a:gd name="connsiteX0" fmla="*/ 0 w 1585534"/>
              <a:gd name="connsiteY0" fmla="*/ 724695 h 1408115"/>
              <a:gd name="connsiteX1" fmla="*/ 367110 w 1585534"/>
              <a:gd name="connsiteY1" fmla="*/ 3175 h 1408115"/>
              <a:gd name="connsiteX2" fmla="*/ 1205724 w 1585534"/>
              <a:gd name="connsiteY2" fmla="*/ 0 h 1408115"/>
              <a:gd name="connsiteX3" fmla="*/ 1585534 w 1585534"/>
              <a:gd name="connsiteY3" fmla="*/ 724695 h 1408115"/>
              <a:gd name="connsiteX4" fmla="*/ 1243824 w 1585534"/>
              <a:gd name="connsiteY4" fmla="*/ 1408115 h 1408115"/>
              <a:gd name="connsiteX5" fmla="*/ 341710 w 1585534"/>
              <a:gd name="connsiteY5" fmla="*/ 1408115 h 1408115"/>
              <a:gd name="connsiteX6" fmla="*/ 0 w 1585534"/>
              <a:gd name="connsiteY6" fmla="*/ 724695 h 1408115"/>
              <a:gd name="connsiteX0" fmla="*/ 0 w 1633159"/>
              <a:gd name="connsiteY0" fmla="*/ 724695 h 1408115"/>
              <a:gd name="connsiteX1" fmla="*/ 367110 w 1633159"/>
              <a:gd name="connsiteY1" fmla="*/ 3175 h 1408115"/>
              <a:gd name="connsiteX2" fmla="*/ 1205724 w 1633159"/>
              <a:gd name="connsiteY2" fmla="*/ 0 h 1408115"/>
              <a:gd name="connsiteX3" fmla="*/ 1633159 w 1633159"/>
              <a:gd name="connsiteY3" fmla="*/ 731045 h 1408115"/>
              <a:gd name="connsiteX4" fmla="*/ 1243824 w 1633159"/>
              <a:gd name="connsiteY4" fmla="*/ 1408115 h 1408115"/>
              <a:gd name="connsiteX5" fmla="*/ 341710 w 1633159"/>
              <a:gd name="connsiteY5" fmla="*/ 1408115 h 1408115"/>
              <a:gd name="connsiteX6" fmla="*/ 0 w 1633159"/>
              <a:gd name="connsiteY6" fmla="*/ 724695 h 1408115"/>
              <a:gd name="connsiteX0" fmla="*/ 0 w 1633159"/>
              <a:gd name="connsiteY0" fmla="*/ 724695 h 1462090"/>
              <a:gd name="connsiteX1" fmla="*/ 367110 w 1633159"/>
              <a:gd name="connsiteY1" fmla="*/ 3175 h 1462090"/>
              <a:gd name="connsiteX2" fmla="*/ 1205724 w 1633159"/>
              <a:gd name="connsiteY2" fmla="*/ 0 h 1462090"/>
              <a:gd name="connsiteX3" fmla="*/ 1633159 w 1633159"/>
              <a:gd name="connsiteY3" fmla="*/ 731045 h 1462090"/>
              <a:gd name="connsiteX4" fmla="*/ 1218424 w 1633159"/>
              <a:gd name="connsiteY4" fmla="*/ 1462090 h 1462090"/>
              <a:gd name="connsiteX5" fmla="*/ 341710 w 1633159"/>
              <a:gd name="connsiteY5" fmla="*/ 1408115 h 1462090"/>
              <a:gd name="connsiteX6" fmla="*/ 0 w 1633159"/>
              <a:gd name="connsiteY6" fmla="*/ 724695 h 1462090"/>
              <a:gd name="connsiteX0" fmla="*/ 0 w 1633159"/>
              <a:gd name="connsiteY0" fmla="*/ 724695 h 1465265"/>
              <a:gd name="connsiteX1" fmla="*/ 367110 w 1633159"/>
              <a:gd name="connsiteY1" fmla="*/ 3175 h 1465265"/>
              <a:gd name="connsiteX2" fmla="*/ 1205724 w 1633159"/>
              <a:gd name="connsiteY2" fmla="*/ 0 h 1465265"/>
              <a:gd name="connsiteX3" fmla="*/ 1633159 w 1633159"/>
              <a:gd name="connsiteY3" fmla="*/ 731045 h 1465265"/>
              <a:gd name="connsiteX4" fmla="*/ 1218424 w 1633159"/>
              <a:gd name="connsiteY4" fmla="*/ 1462090 h 1465265"/>
              <a:gd name="connsiteX5" fmla="*/ 370285 w 1633159"/>
              <a:gd name="connsiteY5" fmla="*/ 1465265 h 1465265"/>
              <a:gd name="connsiteX6" fmla="*/ 0 w 1633159"/>
              <a:gd name="connsiteY6" fmla="*/ 724695 h 1465265"/>
              <a:gd name="connsiteX0" fmla="*/ 0 w 1633159"/>
              <a:gd name="connsiteY0" fmla="*/ 724695 h 1471615"/>
              <a:gd name="connsiteX1" fmla="*/ 367110 w 1633159"/>
              <a:gd name="connsiteY1" fmla="*/ 3175 h 1471615"/>
              <a:gd name="connsiteX2" fmla="*/ 1205724 w 1633159"/>
              <a:gd name="connsiteY2" fmla="*/ 0 h 1471615"/>
              <a:gd name="connsiteX3" fmla="*/ 1633159 w 1633159"/>
              <a:gd name="connsiteY3" fmla="*/ 731045 h 1471615"/>
              <a:gd name="connsiteX4" fmla="*/ 1218424 w 1633159"/>
              <a:gd name="connsiteY4" fmla="*/ 1462090 h 1471615"/>
              <a:gd name="connsiteX5" fmla="*/ 379810 w 1633159"/>
              <a:gd name="connsiteY5" fmla="*/ 1471615 h 1471615"/>
              <a:gd name="connsiteX6" fmla="*/ 0 w 1633159"/>
              <a:gd name="connsiteY6" fmla="*/ 724695 h 1471615"/>
              <a:gd name="connsiteX0" fmla="*/ 0 w 1690309"/>
              <a:gd name="connsiteY0" fmla="*/ 746920 h 1471615"/>
              <a:gd name="connsiteX1" fmla="*/ 424260 w 1690309"/>
              <a:gd name="connsiteY1" fmla="*/ 3175 h 1471615"/>
              <a:gd name="connsiteX2" fmla="*/ 1262874 w 1690309"/>
              <a:gd name="connsiteY2" fmla="*/ 0 h 1471615"/>
              <a:gd name="connsiteX3" fmla="*/ 1690309 w 1690309"/>
              <a:gd name="connsiteY3" fmla="*/ 731045 h 1471615"/>
              <a:gd name="connsiteX4" fmla="*/ 1275574 w 1690309"/>
              <a:gd name="connsiteY4" fmla="*/ 1462090 h 1471615"/>
              <a:gd name="connsiteX5" fmla="*/ 436960 w 1690309"/>
              <a:gd name="connsiteY5" fmla="*/ 1471615 h 1471615"/>
              <a:gd name="connsiteX6" fmla="*/ 0 w 1690309"/>
              <a:gd name="connsiteY6" fmla="*/ 746920 h 1471615"/>
              <a:gd name="connsiteX0" fmla="*/ 0 w 1690309"/>
              <a:gd name="connsiteY0" fmla="*/ 746920 h 1471615"/>
              <a:gd name="connsiteX1" fmla="*/ 424260 w 1690309"/>
              <a:gd name="connsiteY1" fmla="*/ 3175 h 1471615"/>
              <a:gd name="connsiteX2" fmla="*/ 1262874 w 1690309"/>
              <a:gd name="connsiteY2" fmla="*/ 0 h 1471615"/>
              <a:gd name="connsiteX3" fmla="*/ 1690309 w 1690309"/>
              <a:gd name="connsiteY3" fmla="*/ 731045 h 1471615"/>
              <a:gd name="connsiteX4" fmla="*/ 1275574 w 1690309"/>
              <a:gd name="connsiteY4" fmla="*/ 1462090 h 1471615"/>
              <a:gd name="connsiteX5" fmla="*/ 436960 w 1690309"/>
              <a:gd name="connsiteY5" fmla="*/ 1471615 h 1471615"/>
              <a:gd name="connsiteX6" fmla="*/ 0 w 1690309"/>
              <a:gd name="connsiteY6" fmla="*/ 746920 h 1471615"/>
              <a:gd name="connsiteX0" fmla="*/ 0 w 1690309"/>
              <a:gd name="connsiteY0" fmla="*/ 746920 h 1462090"/>
              <a:gd name="connsiteX1" fmla="*/ 424260 w 1690309"/>
              <a:gd name="connsiteY1" fmla="*/ 3175 h 1462090"/>
              <a:gd name="connsiteX2" fmla="*/ 1262874 w 1690309"/>
              <a:gd name="connsiteY2" fmla="*/ 0 h 1462090"/>
              <a:gd name="connsiteX3" fmla="*/ 1690309 w 1690309"/>
              <a:gd name="connsiteY3" fmla="*/ 731045 h 1462090"/>
              <a:gd name="connsiteX4" fmla="*/ 1275574 w 1690309"/>
              <a:gd name="connsiteY4" fmla="*/ 1462090 h 1462090"/>
              <a:gd name="connsiteX5" fmla="*/ 436960 w 1690309"/>
              <a:gd name="connsiteY5" fmla="*/ 1462090 h 1462090"/>
              <a:gd name="connsiteX6" fmla="*/ 0 w 1690309"/>
              <a:gd name="connsiteY6" fmla="*/ 746920 h 1462090"/>
              <a:gd name="connsiteX0" fmla="*/ 0 w 1687134"/>
              <a:gd name="connsiteY0" fmla="*/ 734220 h 1462090"/>
              <a:gd name="connsiteX1" fmla="*/ 421085 w 1687134"/>
              <a:gd name="connsiteY1" fmla="*/ 3175 h 1462090"/>
              <a:gd name="connsiteX2" fmla="*/ 1259699 w 1687134"/>
              <a:gd name="connsiteY2" fmla="*/ 0 h 1462090"/>
              <a:gd name="connsiteX3" fmla="*/ 1687134 w 1687134"/>
              <a:gd name="connsiteY3" fmla="*/ 731045 h 1462090"/>
              <a:gd name="connsiteX4" fmla="*/ 1272399 w 1687134"/>
              <a:gd name="connsiteY4" fmla="*/ 1462090 h 1462090"/>
              <a:gd name="connsiteX5" fmla="*/ 433785 w 1687134"/>
              <a:gd name="connsiteY5" fmla="*/ 1462090 h 1462090"/>
              <a:gd name="connsiteX6" fmla="*/ 0 w 1687134"/>
              <a:gd name="connsiteY6" fmla="*/ 734220 h 146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7134" h="1462090">
                <a:moveTo>
                  <a:pt x="0" y="734220"/>
                </a:moveTo>
                <a:lnTo>
                  <a:pt x="421085" y="3175"/>
                </a:lnTo>
                <a:lnTo>
                  <a:pt x="1259699" y="0"/>
                </a:lnTo>
                <a:lnTo>
                  <a:pt x="1687134" y="731045"/>
                </a:lnTo>
                <a:lnTo>
                  <a:pt x="1272399" y="1462090"/>
                </a:lnTo>
                <a:lnTo>
                  <a:pt x="433785" y="1462090"/>
                </a:lnTo>
                <a:lnTo>
                  <a:pt x="0" y="734220"/>
                </a:lnTo>
                <a:close/>
              </a:path>
            </a:pathLst>
          </a:custGeom>
          <a:ln w="952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>
            <a:off x="2369343" y="609600"/>
            <a:ext cx="0" cy="1981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1371600" y="1608930"/>
            <a:ext cx="19812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330575" y="438150"/>
            <a:ext cx="0" cy="228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1219200" y="2565400"/>
            <a:ext cx="228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1403350" y="1608930"/>
            <a:ext cx="0" cy="95647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369343" y="584200"/>
            <a:ext cx="961232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1711325" y="1069975"/>
            <a:ext cx="1311275" cy="1069975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1536700" y="930275"/>
            <a:ext cx="174625" cy="139700"/>
          </a:xfrm>
          <a:prstGeom prst="line">
            <a:avLst/>
          </a:prstGeom>
          <a:ln>
            <a:headEnd type="none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/>
          <p:nvPr/>
        </p:nvCxnSpPr>
        <p:spPr>
          <a:xfrm>
            <a:off x="1143264" y="930275"/>
            <a:ext cx="3934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/>
        </p:nvSpPr>
        <p:spPr>
          <a:xfrm>
            <a:off x="2659459" y="30914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 rot="16200000">
            <a:off x="1058541" y="189664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104900" y="641350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/>
              </a:rPr>
              <a:t>Ø</a:t>
            </a:r>
            <a:r>
              <a:rPr lang="en-US" sz="1600" i="1" dirty="0" smtClean="0">
                <a:latin typeface="ISOCPEUR" panose="020B0604020202020204" pitchFamily="34" charset="0"/>
              </a:rPr>
              <a:t>56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31" name="Овал 30"/>
          <p:cNvSpPr/>
          <p:nvPr/>
        </p:nvSpPr>
        <p:spPr>
          <a:xfrm>
            <a:off x="3981604" y="615949"/>
            <a:ext cx="1685924" cy="1681163"/>
          </a:xfrm>
          <a:prstGeom prst="ellips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Шестиугольник 2"/>
          <p:cNvSpPr/>
          <p:nvPr/>
        </p:nvSpPr>
        <p:spPr>
          <a:xfrm>
            <a:off x="3977825" y="731835"/>
            <a:ext cx="1687134" cy="1462090"/>
          </a:xfrm>
          <a:custGeom>
            <a:avLst/>
            <a:gdLst>
              <a:gd name="connsiteX0" fmla="*/ 0 w 1585534"/>
              <a:gd name="connsiteY0" fmla="*/ 683420 h 1366840"/>
              <a:gd name="connsiteX1" fmla="*/ 341710 w 1585534"/>
              <a:gd name="connsiteY1" fmla="*/ 0 h 1366840"/>
              <a:gd name="connsiteX2" fmla="*/ 1243824 w 1585534"/>
              <a:gd name="connsiteY2" fmla="*/ 0 h 1366840"/>
              <a:gd name="connsiteX3" fmla="*/ 1585534 w 1585534"/>
              <a:gd name="connsiteY3" fmla="*/ 683420 h 1366840"/>
              <a:gd name="connsiteX4" fmla="*/ 1243824 w 1585534"/>
              <a:gd name="connsiteY4" fmla="*/ 1366840 h 1366840"/>
              <a:gd name="connsiteX5" fmla="*/ 341710 w 1585534"/>
              <a:gd name="connsiteY5" fmla="*/ 1366840 h 1366840"/>
              <a:gd name="connsiteX6" fmla="*/ 0 w 1585534"/>
              <a:gd name="connsiteY6" fmla="*/ 683420 h 1366840"/>
              <a:gd name="connsiteX0" fmla="*/ 0 w 1585534"/>
              <a:gd name="connsiteY0" fmla="*/ 721520 h 1404940"/>
              <a:gd name="connsiteX1" fmla="*/ 367110 w 1585534"/>
              <a:gd name="connsiteY1" fmla="*/ 0 h 1404940"/>
              <a:gd name="connsiteX2" fmla="*/ 1243824 w 1585534"/>
              <a:gd name="connsiteY2" fmla="*/ 38100 h 1404940"/>
              <a:gd name="connsiteX3" fmla="*/ 1585534 w 1585534"/>
              <a:gd name="connsiteY3" fmla="*/ 721520 h 1404940"/>
              <a:gd name="connsiteX4" fmla="*/ 1243824 w 1585534"/>
              <a:gd name="connsiteY4" fmla="*/ 1404940 h 1404940"/>
              <a:gd name="connsiteX5" fmla="*/ 341710 w 1585534"/>
              <a:gd name="connsiteY5" fmla="*/ 1404940 h 1404940"/>
              <a:gd name="connsiteX6" fmla="*/ 0 w 1585534"/>
              <a:gd name="connsiteY6" fmla="*/ 721520 h 1404940"/>
              <a:gd name="connsiteX0" fmla="*/ 0 w 1585534"/>
              <a:gd name="connsiteY0" fmla="*/ 724695 h 1408115"/>
              <a:gd name="connsiteX1" fmla="*/ 367110 w 1585534"/>
              <a:gd name="connsiteY1" fmla="*/ 3175 h 1408115"/>
              <a:gd name="connsiteX2" fmla="*/ 1205724 w 1585534"/>
              <a:gd name="connsiteY2" fmla="*/ 0 h 1408115"/>
              <a:gd name="connsiteX3" fmla="*/ 1585534 w 1585534"/>
              <a:gd name="connsiteY3" fmla="*/ 724695 h 1408115"/>
              <a:gd name="connsiteX4" fmla="*/ 1243824 w 1585534"/>
              <a:gd name="connsiteY4" fmla="*/ 1408115 h 1408115"/>
              <a:gd name="connsiteX5" fmla="*/ 341710 w 1585534"/>
              <a:gd name="connsiteY5" fmla="*/ 1408115 h 1408115"/>
              <a:gd name="connsiteX6" fmla="*/ 0 w 1585534"/>
              <a:gd name="connsiteY6" fmla="*/ 724695 h 1408115"/>
              <a:gd name="connsiteX0" fmla="*/ 0 w 1633159"/>
              <a:gd name="connsiteY0" fmla="*/ 724695 h 1408115"/>
              <a:gd name="connsiteX1" fmla="*/ 367110 w 1633159"/>
              <a:gd name="connsiteY1" fmla="*/ 3175 h 1408115"/>
              <a:gd name="connsiteX2" fmla="*/ 1205724 w 1633159"/>
              <a:gd name="connsiteY2" fmla="*/ 0 h 1408115"/>
              <a:gd name="connsiteX3" fmla="*/ 1633159 w 1633159"/>
              <a:gd name="connsiteY3" fmla="*/ 731045 h 1408115"/>
              <a:gd name="connsiteX4" fmla="*/ 1243824 w 1633159"/>
              <a:gd name="connsiteY4" fmla="*/ 1408115 h 1408115"/>
              <a:gd name="connsiteX5" fmla="*/ 341710 w 1633159"/>
              <a:gd name="connsiteY5" fmla="*/ 1408115 h 1408115"/>
              <a:gd name="connsiteX6" fmla="*/ 0 w 1633159"/>
              <a:gd name="connsiteY6" fmla="*/ 724695 h 1408115"/>
              <a:gd name="connsiteX0" fmla="*/ 0 w 1633159"/>
              <a:gd name="connsiteY0" fmla="*/ 724695 h 1462090"/>
              <a:gd name="connsiteX1" fmla="*/ 367110 w 1633159"/>
              <a:gd name="connsiteY1" fmla="*/ 3175 h 1462090"/>
              <a:gd name="connsiteX2" fmla="*/ 1205724 w 1633159"/>
              <a:gd name="connsiteY2" fmla="*/ 0 h 1462090"/>
              <a:gd name="connsiteX3" fmla="*/ 1633159 w 1633159"/>
              <a:gd name="connsiteY3" fmla="*/ 731045 h 1462090"/>
              <a:gd name="connsiteX4" fmla="*/ 1218424 w 1633159"/>
              <a:gd name="connsiteY4" fmla="*/ 1462090 h 1462090"/>
              <a:gd name="connsiteX5" fmla="*/ 341710 w 1633159"/>
              <a:gd name="connsiteY5" fmla="*/ 1408115 h 1462090"/>
              <a:gd name="connsiteX6" fmla="*/ 0 w 1633159"/>
              <a:gd name="connsiteY6" fmla="*/ 724695 h 1462090"/>
              <a:gd name="connsiteX0" fmla="*/ 0 w 1633159"/>
              <a:gd name="connsiteY0" fmla="*/ 724695 h 1465265"/>
              <a:gd name="connsiteX1" fmla="*/ 367110 w 1633159"/>
              <a:gd name="connsiteY1" fmla="*/ 3175 h 1465265"/>
              <a:gd name="connsiteX2" fmla="*/ 1205724 w 1633159"/>
              <a:gd name="connsiteY2" fmla="*/ 0 h 1465265"/>
              <a:gd name="connsiteX3" fmla="*/ 1633159 w 1633159"/>
              <a:gd name="connsiteY3" fmla="*/ 731045 h 1465265"/>
              <a:gd name="connsiteX4" fmla="*/ 1218424 w 1633159"/>
              <a:gd name="connsiteY4" fmla="*/ 1462090 h 1465265"/>
              <a:gd name="connsiteX5" fmla="*/ 370285 w 1633159"/>
              <a:gd name="connsiteY5" fmla="*/ 1465265 h 1465265"/>
              <a:gd name="connsiteX6" fmla="*/ 0 w 1633159"/>
              <a:gd name="connsiteY6" fmla="*/ 724695 h 1465265"/>
              <a:gd name="connsiteX0" fmla="*/ 0 w 1633159"/>
              <a:gd name="connsiteY0" fmla="*/ 724695 h 1471615"/>
              <a:gd name="connsiteX1" fmla="*/ 367110 w 1633159"/>
              <a:gd name="connsiteY1" fmla="*/ 3175 h 1471615"/>
              <a:gd name="connsiteX2" fmla="*/ 1205724 w 1633159"/>
              <a:gd name="connsiteY2" fmla="*/ 0 h 1471615"/>
              <a:gd name="connsiteX3" fmla="*/ 1633159 w 1633159"/>
              <a:gd name="connsiteY3" fmla="*/ 731045 h 1471615"/>
              <a:gd name="connsiteX4" fmla="*/ 1218424 w 1633159"/>
              <a:gd name="connsiteY4" fmla="*/ 1462090 h 1471615"/>
              <a:gd name="connsiteX5" fmla="*/ 379810 w 1633159"/>
              <a:gd name="connsiteY5" fmla="*/ 1471615 h 1471615"/>
              <a:gd name="connsiteX6" fmla="*/ 0 w 1633159"/>
              <a:gd name="connsiteY6" fmla="*/ 724695 h 1471615"/>
              <a:gd name="connsiteX0" fmla="*/ 0 w 1690309"/>
              <a:gd name="connsiteY0" fmla="*/ 746920 h 1471615"/>
              <a:gd name="connsiteX1" fmla="*/ 424260 w 1690309"/>
              <a:gd name="connsiteY1" fmla="*/ 3175 h 1471615"/>
              <a:gd name="connsiteX2" fmla="*/ 1262874 w 1690309"/>
              <a:gd name="connsiteY2" fmla="*/ 0 h 1471615"/>
              <a:gd name="connsiteX3" fmla="*/ 1690309 w 1690309"/>
              <a:gd name="connsiteY3" fmla="*/ 731045 h 1471615"/>
              <a:gd name="connsiteX4" fmla="*/ 1275574 w 1690309"/>
              <a:gd name="connsiteY4" fmla="*/ 1462090 h 1471615"/>
              <a:gd name="connsiteX5" fmla="*/ 436960 w 1690309"/>
              <a:gd name="connsiteY5" fmla="*/ 1471615 h 1471615"/>
              <a:gd name="connsiteX6" fmla="*/ 0 w 1690309"/>
              <a:gd name="connsiteY6" fmla="*/ 746920 h 1471615"/>
              <a:gd name="connsiteX0" fmla="*/ 0 w 1690309"/>
              <a:gd name="connsiteY0" fmla="*/ 746920 h 1471615"/>
              <a:gd name="connsiteX1" fmla="*/ 424260 w 1690309"/>
              <a:gd name="connsiteY1" fmla="*/ 3175 h 1471615"/>
              <a:gd name="connsiteX2" fmla="*/ 1262874 w 1690309"/>
              <a:gd name="connsiteY2" fmla="*/ 0 h 1471615"/>
              <a:gd name="connsiteX3" fmla="*/ 1690309 w 1690309"/>
              <a:gd name="connsiteY3" fmla="*/ 731045 h 1471615"/>
              <a:gd name="connsiteX4" fmla="*/ 1275574 w 1690309"/>
              <a:gd name="connsiteY4" fmla="*/ 1462090 h 1471615"/>
              <a:gd name="connsiteX5" fmla="*/ 436960 w 1690309"/>
              <a:gd name="connsiteY5" fmla="*/ 1471615 h 1471615"/>
              <a:gd name="connsiteX6" fmla="*/ 0 w 1690309"/>
              <a:gd name="connsiteY6" fmla="*/ 746920 h 1471615"/>
              <a:gd name="connsiteX0" fmla="*/ 0 w 1690309"/>
              <a:gd name="connsiteY0" fmla="*/ 746920 h 1462090"/>
              <a:gd name="connsiteX1" fmla="*/ 424260 w 1690309"/>
              <a:gd name="connsiteY1" fmla="*/ 3175 h 1462090"/>
              <a:gd name="connsiteX2" fmla="*/ 1262874 w 1690309"/>
              <a:gd name="connsiteY2" fmla="*/ 0 h 1462090"/>
              <a:gd name="connsiteX3" fmla="*/ 1690309 w 1690309"/>
              <a:gd name="connsiteY3" fmla="*/ 731045 h 1462090"/>
              <a:gd name="connsiteX4" fmla="*/ 1275574 w 1690309"/>
              <a:gd name="connsiteY4" fmla="*/ 1462090 h 1462090"/>
              <a:gd name="connsiteX5" fmla="*/ 436960 w 1690309"/>
              <a:gd name="connsiteY5" fmla="*/ 1462090 h 1462090"/>
              <a:gd name="connsiteX6" fmla="*/ 0 w 1690309"/>
              <a:gd name="connsiteY6" fmla="*/ 746920 h 1462090"/>
              <a:gd name="connsiteX0" fmla="*/ 0 w 1687134"/>
              <a:gd name="connsiteY0" fmla="*/ 734220 h 1462090"/>
              <a:gd name="connsiteX1" fmla="*/ 421085 w 1687134"/>
              <a:gd name="connsiteY1" fmla="*/ 3175 h 1462090"/>
              <a:gd name="connsiteX2" fmla="*/ 1259699 w 1687134"/>
              <a:gd name="connsiteY2" fmla="*/ 0 h 1462090"/>
              <a:gd name="connsiteX3" fmla="*/ 1687134 w 1687134"/>
              <a:gd name="connsiteY3" fmla="*/ 731045 h 1462090"/>
              <a:gd name="connsiteX4" fmla="*/ 1272399 w 1687134"/>
              <a:gd name="connsiteY4" fmla="*/ 1462090 h 1462090"/>
              <a:gd name="connsiteX5" fmla="*/ 433785 w 1687134"/>
              <a:gd name="connsiteY5" fmla="*/ 1462090 h 1462090"/>
              <a:gd name="connsiteX6" fmla="*/ 0 w 1687134"/>
              <a:gd name="connsiteY6" fmla="*/ 734220 h 146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7134" h="1462090">
                <a:moveTo>
                  <a:pt x="0" y="734220"/>
                </a:moveTo>
                <a:lnTo>
                  <a:pt x="421085" y="3175"/>
                </a:lnTo>
                <a:lnTo>
                  <a:pt x="1259699" y="0"/>
                </a:lnTo>
                <a:lnTo>
                  <a:pt x="1687134" y="731045"/>
                </a:lnTo>
                <a:lnTo>
                  <a:pt x="1272399" y="1462090"/>
                </a:lnTo>
                <a:lnTo>
                  <a:pt x="433785" y="1462090"/>
                </a:lnTo>
                <a:lnTo>
                  <a:pt x="0" y="734220"/>
                </a:lnTo>
                <a:close/>
              </a:path>
            </a:pathLst>
          </a:custGeom>
          <a:ln w="952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>
            <a:off x="4824566" y="463550"/>
            <a:ext cx="0" cy="21616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3678392" y="1462880"/>
            <a:ext cx="212963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4260850" y="850900"/>
            <a:ext cx="1143000" cy="121920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Овал 35"/>
          <p:cNvSpPr/>
          <p:nvPr/>
        </p:nvSpPr>
        <p:spPr>
          <a:xfrm>
            <a:off x="6283929" y="761999"/>
            <a:ext cx="1685924" cy="1681163"/>
          </a:xfrm>
          <a:prstGeom prst="ellipse">
            <a:avLst/>
          </a:prstGeom>
          <a:ln w="952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Шестиугольник 2"/>
          <p:cNvSpPr/>
          <p:nvPr/>
        </p:nvSpPr>
        <p:spPr>
          <a:xfrm>
            <a:off x="6280150" y="877885"/>
            <a:ext cx="1687134" cy="1462090"/>
          </a:xfrm>
          <a:custGeom>
            <a:avLst/>
            <a:gdLst>
              <a:gd name="connsiteX0" fmla="*/ 0 w 1585534"/>
              <a:gd name="connsiteY0" fmla="*/ 683420 h 1366840"/>
              <a:gd name="connsiteX1" fmla="*/ 341710 w 1585534"/>
              <a:gd name="connsiteY1" fmla="*/ 0 h 1366840"/>
              <a:gd name="connsiteX2" fmla="*/ 1243824 w 1585534"/>
              <a:gd name="connsiteY2" fmla="*/ 0 h 1366840"/>
              <a:gd name="connsiteX3" fmla="*/ 1585534 w 1585534"/>
              <a:gd name="connsiteY3" fmla="*/ 683420 h 1366840"/>
              <a:gd name="connsiteX4" fmla="*/ 1243824 w 1585534"/>
              <a:gd name="connsiteY4" fmla="*/ 1366840 h 1366840"/>
              <a:gd name="connsiteX5" fmla="*/ 341710 w 1585534"/>
              <a:gd name="connsiteY5" fmla="*/ 1366840 h 1366840"/>
              <a:gd name="connsiteX6" fmla="*/ 0 w 1585534"/>
              <a:gd name="connsiteY6" fmla="*/ 683420 h 1366840"/>
              <a:gd name="connsiteX0" fmla="*/ 0 w 1585534"/>
              <a:gd name="connsiteY0" fmla="*/ 721520 h 1404940"/>
              <a:gd name="connsiteX1" fmla="*/ 367110 w 1585534"/>
              <a:gd name="connsiteY1" fmla="*/ 0 h 1404940"/>
              <a:gd name="connsiteX2" fmla="*/ 1243824 w 1585534"/>
              <a:gd name="connsiteY2" fmla="*/ 38100 h 1404940"/>
              <a:gd name="connsiteX3" fmla="*/ 1585534 w 1585534"/>
              <a:gd name="connsiteY3" fmla="*/ 721520 h 1404940"/>
              <a:gd name="connsiteX4" fmla="*/ 1243824 w 1585534"/>
              <a:gd name="connsiteY4" fmla="*/ 1404940 h 1404940"/>
              <a:gd name="connsiteX5" fmla="*/ 341710 w 1585534"/>
              <a:gd name="connsiteY5" fmla="*/ 1404940 h 1404940"/>
              <a:gd name="connsiteX6" fmla="*/ 0 w 1585534"/>
              <a:gd name="connsiteY6" fmla="*/ 721520 h 1404940"/>
              <a:gd name="connsiteX0" fmla="*/ 0 w 1585534"/>
              <a:gd name="connsiteY0" fmla="*/ 724695 h 1408115"/>
              <a:gd name="connsiteX1" fmla="*/ 367110 w 1585534"/>
              <a:gd name="connsiteY1" fmla="*/ 3175 h 1408115"/>
              <a:gd name="connsiteX2" fmla="*/ 1205724 w 1585534"/>
              <a:gd name="connsiteY2" fmla="*/ 0 h 1408115"/>
              <a:gd name="connsiteX3" fmla="*/ 1585534 w 1585534"/>
              <a:gd name="connsiteY3" fmla="*/ 724695 h 1408115"/>
              <a:gd name="connsiteX4" fmla="*/ 1243824 w 1585534"/>
              <a:gd name="connsiteY4" fmla="*/ 1408115 h 1408115"/>
              <a:gd name="connsiteX5" fmla="*/ 341710 w 1585534"/>
              <a:gd name="connsiteY5" fmla="*/ 1408115 h 1408115"/>
              <a:gd name="connsiteX6" fmla="*/ 0 w 1585534"/>
              <a:gd name="connsiteY6" fmla="*/ 724695 h 1408115"/>
              <a:gd name="connsiteX0" fmla="*/ 0 w 1633159"/>
              <a:gd name="connsiteY0" fmla="*/ 724695 h 1408115"/>
              <a:gd name="connsiteX1" fmla="*/ 367110 w 1633159"/>
              <a:gd name="connsiteY1" fmla="*/ 3175 h 1408115"/>
              <a:gd name="connsiteX2" fmla="*/ 1205724 w 1633159"/>
              <a:gd name="connsiteY2" fmla="*/ 0 h 1408115"/>
              <a:gd name="connsiteX3" fmla="*/ 1633159 w 1633159"/>
              <a:gd name="connsiteY3" fmla="*/ 731045 h 1408115"/>
              <a:gd name="connsiteX4" fmla="*/ 1243824 w 1633159"/>
              <a:gd name="connsiteY4" fmla="*/ 1408115 h 1408115"/>
              <a:gd name="connsiteX5" fmla="*/ 341710 w 1633159"/>
              <a:gd name="connsiteY5" fmla="*/ 1408115 h 1408115"/>
              <a:gd name="connsiteX6" fmla="*/ 0 w 1633159"/>
              <a:gd name="connsiteY6" fmla="*/ 724695 h 1408115"/>
              <a:gd name="connsiteX0" fmla="*/ 0 w 1633159"/>
              <a:gd name="connsiteY0" fmla="*/ 724695 h 1462090"/>
              <a:gd name="connsiteX1" fmla="*/ 367110 w 1633159"/>
              <a:gd name="connsiteY1" fmla="*/ 3175 h 1462090"/>
              <a:gd name="connsiteX2" fmla="*/ 1205724 w 1633159"/>
              <a:gd name="connsiteY2" fmla="*/ 0 h 1462090"/>
              <a:gd name="connsiteX3" fmla="*/ 1633159 w 1633159"/>
              <a:gd name="connsiteY3" fmla="*/ 731045 h 1462090"/>
              <a:gd name="connsiteX4" fmla="*/ 1218424 w 1633159"/>
              <a:gd name="connsiteY4" fmla="*/ 1462090 h 1462090"/>
              <a:gd name="connsiteX5" fmla="*/ 341710 w 1633159"/>
              <a:gd name="connsiteY5" fmla="*/ 1408115 h 1462090"/>
              <a:gd name="connsiteX6" fmla="*/ 0 w 1633159"/>
              <a:gd name="connsiteY6" fmla="*/ 724695 h 1462090"/>
              <a:gd name="connsiteX0" fmla="*/ 0 w 1633159"/>
              <a:gd name="connsiteY0" fmla="*/ 724695 h 1465265"/>
              <a:gd name="connsiteX1" fmla="*/ 367110 w 1633159"/>
              <a:gd name="connsiteY1" fmla="*/ 3175 h 1465265"/>
              <a:gd name="connsiteX2" fmla="*/ 1205724 w 1633159"/>
              <a:gd name="connsiteY2" fmla="*/ 0 h 1465265"/>
              <a:gd name="connsiteX3" fmla="*/ 1633159 w 1633159"/>
              <a:gd name="connsiteY3" fmla="*/ 731045 h 1465265"/>
              <a:gd name="connsiteX4" fmla="*/ 1218424 w 1633159"/>
              <a:gd name="connsiteY4" fmla="*/ 1462090 h 1465265"/>
              <a:gd name="connsiteX5" fmla="*/ 370285 w 1633159"/>
              <a:gd name="connsiteY5" fmla="*/ 1465265 h 1465265"/>
              <a:gd name="connsiteX6" fmla="*/ 0 w 1633159"/>
              <a:gd name="connsiteY6" fmla="*/ 724695 h 1465265"/>
              <a:gd name="connsiteX0" fmla="*/ 0 w 1633159"/>
              <a:gd name="connsiteY0" fmla="*/ 724695 h 1471615"/>
              <a:gd name="connsiteX1" fmla="*/ 367110 w 1633159"/>
              <a:gd name="connsiteY1" fmla="*/ 3175 h 1471615"/>
              <a:gd name="connsiteX2" fmla="*/ 1205724 w 1633159"/>
              <a:gd name="connsiteY2" fmla="*/ 0 h 1471615"/>
              <a:gd name="connsiteX3" fmla="*/ 1633159 w 1633159"/>
              <a:gd name="connsiteY3" fmla="*/ 731045 h 1471615"/>
              <a:gd name="connsiteX4" fmla="*/ 1218424 w 1633159"/>
              <a:gd name="connsiteY4" fmla="*/ 1462090 h 1471615"/>
              <a:gd name="connsiteX5" fmla="*/ 379810 w 1633159"/>
              <a:gd name="connsiteY5" fmla="*/ 1471615 h 1471615"/>
              <a:gd name="connsiteX6" fmla="*/ 0 w 1633159"/>
              <a:gd name="connsiteY6" fmla="*/ 724695 h 1471615"/>
              <a:gd name="connsiteX0" fmla="*/ 0 w 1690309"/>
              <a:gd name="connsiteY0" fmla="*/ 746920 h 1471615"/>
              <a:gd name="connsiteX1" fmla="*/ 424260 w 1690309"/>
              <a:gd name="connsiteY1" fmla="*/ 3175 h 1471615"/>
              <a:gd name="connsiteX2" fmla="*/ 1262874 w 1690309"/>
              <a:gd name="connsiteY2" fmla="*/ 0 h 1471615"/>
              <a:gd name="connsiteX3" fmla="*/ 1690309 w 1690309"/>
              <a:gd name="connsiteY3" fmla="*/ 731045 h 1471615"/>
              <a:gd name="connsiteX4" fmla="*/ 1275574 w 1690309"/>
              <a:gd name="connsiteY4" fmla="*/ 1462090 h 1471615"/>
              <a:gd name="connsiteX5" fmla="*/ 436960 w 1690309"/>
              <a:gd name="connsiteY5" fmla="*/ 1471615 h 1471615"/>
              <a:gd name="connsiteX6" fmla="*/ 0 w 1690309"/>
              <a:gd name="connsiteY6" fmla="*/ 746920 h 1471615"/>
              <a:gd name="connsiteX0" fmla="*/ 0 w 1690309"/>
              <a:gd name="connsiteY0" fmla="*/ 746920 h 1471615"/>
              <a:gd name="connsiteX1" fmla="*/ 424260 w 1690309"/>
              <a:gd name="connsiteY1" fmla="*/ 3175 h 1471615"/>
              <a:gd name="connsiteX2" fmla="*/ 1262874 w 1690309"/>
              <a:gd name="connsiteY2" fmla="*/ 0 h 1471615"/>
              <a:gd name="connsiteX3" fmla="*/ 1690309 w 1690309"/>
              <a:gd name="connsiteY3" fmla="*/ 731045 h 1471615"/>
              <a:gd name="connsiteX4" fmla="*/ 1275574 w 1690309"/>
              <a:gd name="connsiteY4" fmla="*/ 1462090 h 1471615"/>
              <a:gd name="connsiteX5" fmla="*/ 436960 w 1690309"/>
              <a:gd name="connsiteY5" fmla="*/ 1471615 h 1471615"/>
              <a:gd name="connsiteX6" fmla="*/ 0 w 1690309"/>
              <a:gd name="connsiteY6" fmla="*/ 746920 h 1471615"/>
              <a:gd name="connsiteX0" fmla="*/ 0 w 1690309"/>
              <a:gd name="connsiteY0" fmla="*/ 746920 h 1462090"/>
              <a:gd name="connsiteX1" fmla="*/ 424260 w 1690309"/>
              <a:gd name="connsiteY1" fmla="*/ 3175 h 1462090"/>
              <a:gd name="connsiteX2" fmla="*/ 1262874 w 1690309"/>
              <a:gd name="connsiteY2" fmla="*/ 0 h 1462090"/>
              <a:gd name="connsiteX3" fmla="*/ 1690309 w 1690309"/>
              <a:gd name="connsiteY3" fmla="*/ 731045 h 1462090"/>
              <a:gd name="connsiteX4" fmla="*/ 1275574 w 1690309"/>
              <a:gd name="connsiteY4" fmla="*/ 1462090 h 1462090"/>
              <a:gd name="connsiteX5" fmla="*/ 436960 w 1690309"/>
              <a:gd name="connsiteY5" fmla="*/ 1462090 h 1462090"/>
              <a:gd name="connsiteX6" fmla="*/ 0 w 1690309"/>
              <a:gd name="connsiteY6" fmla="*/ 746920 h 1462090"/>
              <a:gd name="connsiteX0" fmla="*/ 0 w 1687134"/>
              <a:gd name="connsiteY0" fmla="*/ 734220 h 1462090"/>
              <a:gd name="connsiteX1" fmla="*/ 421085 w 1687134"/>
              <a:gd name="connsiteY1" fmla="*/ 3175 h 1462090"/>
              <a:gd name="connsiteX2" fmla="*/ 1259699 w 1687134"/>
              <a:gd name="connsiteY2" fmla="*/ 0 h 1462090"/>
              <a:gd name="connsiteX3" fmla="*/ 1687134 w 1687134"/>
              <a:gd name="connsiteY3" fmla="*/ 731045 h 1462090"/>
              <a:gd name="connsiteX4" fmla="*/ 1272399 w 1687134"/>
              <a:gd name="connsiteY4" fmla="*/ 1462090 h 1462090"/>
              <a:gd name="connsiteX5" fmla="*/ 433785 w 1687134"/>
              <a:gd name="connsiteY5" fmla="*/ 1462090 h 1462090"/>
              <a:gd name="connsiteX6" fmla="*/ 0 w 1687134"/>
              <a:gd name="connsiteY6" fmla="*/ 734220 h 14620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687134" h="1462090">
                <a:moveTo>
                  <a:pt x="0" y="734220"/>
                </a:moveTo>
                <a:lnTo>
                  <a:pt x="421085" y="3175"/>
                </a:lnTo>
                <a:lnTo>
                  <a:pt x="1259699" y="0"/>
                </a:lnTo>
                <a:lnTo>
                  <a:pt x="1687134" y="731045"/>
                </a:lnTo>
                <a:lnTo>
                  <a:pt x="1272399" y="1462090"/>
                </a:lnTo>
                <a:lnTo>
                  <a:pt x="433785" y="1462090"/>
                </a:lnTo>
                <a:lnTo>
                  <a:pt x="0" y="734220"/>
                </a:lnTo>
                <a:close/>
              </a:path>
            </a:pathLst>
          </a:custGeom>
          <a:ln w="9525">
            <a:solidFill>
              <a:schemeClr val="accent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7126891" y="502652"/>
            <a:ext cx="0" cy="20881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6129148" y="1608930"/>
            <a:ext cx="21011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 flipV="1">
            <a:off x="6559550" y="990601"/>
            <a:ext cx="1130300" cy="1225549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Прямая соединительная линия 47"/>
          <p:cNvCxnSpPr/>
          <p:nvPr/>
        </p:nvCxnSpPr>
        <p:spPr>
          <a:xfrm flipH="1">
            <a:off x="4051300" y="2076450"/>
            <a:ext cx="203200" cy="215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 flipH="1">
            <a:off x="7702550" y="609600"/>
            <a:ext cx="336552" cy="3683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3657864" y="2292350"/>
            <a:ext cx="3934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TextBox 59"/>
          <p:cNvSpPr txBox="1"/>
          <p:nvPr/>
        </p:nvSpPr>
        <p:spPr>
          <a:xfrm>
            <a:off x="3619500" y="2003425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/>
              </a:rPr>
              <a:t>Ø</a:t>
            </a:r>
            <a:r>
              <a:rPr lang="en-US" sz="1600" i="1" dirty="0" smtClean="0">
                <a:latin typeface="ISOCPEUR" panose="020B0604020202020204" pitchFamily="34" charset="0"/>
              </a:rPr>
              <a:t>56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8033617" y="609600"/>
            <a:ext cx="39343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>
            <a:off x="7995253" y="314325"/>
            <a:ext cx="5334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/>
              </a:rPr>
              <a:t>Ø</a:t>
            </a:r>
            <a:r>
              <a:rPr lang="en-US" sz="1600" i="1" dirty="0" smtClean="0">
                <a:latin typeface="ISOCPEUR" panose="020B0604020202020204" pitchFamily="34" charset="0"/>
              </a:rPr>
              <a:t>56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cxnSp>
        <p:nvCxnSpPr>
          <p:cNvPr id="63" name="Прямая соединительная линия 62"/>
          <p:cNvCxnSpPr/>
          <p:nvPr/>
        </p:nvCxnSpPr>
        <p:spPr>
          <a:xfrm>
            <a:off x="5788973" y="339229"/>
            <a:ext cx="0" cy="228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6167248" y="465930"/>
            <a:ext cx="0" cy="2286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H="1">
            <a:off x="3678392" y="502652"/>
            <a:ext cx="228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flipH="1">
            <a:off x="6021542" y="2566402"/>
            <a:ext cx="22860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3746236" y="499665"/>
            <a:ext cx="0" cy="95647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TextBox 71"/>
          <p:cNvSpPr txBox="1"/>
          <p:nvPr/>
        </p:nvSpPr>
        <p:spPr>
          <a:xfrm rot="16200000">
            <a:off x="3401427" y="787381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cxnSp>
        <p:nvCxnSpPr>
          <p:cNvPr id="73" name="Прямая соединительная линия 72"/>
          <p:cNvCxnSpPr/>
          <p:nvPr/>
        </p:nvCxnSpPr>
        <p:spPr>
          <a:xfrm>
            <a:off x="4832350" y="2553702"/>
            <a:ext cx="961232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4" name="TextBox 73"/>
          <p:cNvSpPr txBox="1"/>
          <p:nvPr/>
        </p:nvSpPr>
        <p:spPr>
          <a:xfrm>
            <a:off x="5122466" y="2278648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cxnSp>
        <p:nvCxnSpPr>
          <p:cNvPr id="75" name="Прямая соединительная линия 74"/>
          <p:cNvCxnSpPr/>
          <p:nvPr/>
        </p:nvCxnSpPr>
        <p:spPr>
          <a:xfrm>
            <a:off x="6162485" y="596900"/>
            <a:ext cx="961232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TextBox 75"/>
          <p:cNvSpPr txBox="1"/>
          <p:nvPr/>
        </p:nvSpPr>
        <p:spPr>
          <a:xfrm>
            <a:off x="6452601" y="321846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cxnSp>
        <p:nvCxnSpPr>
          <p:cNvPr id="77" name="Прямая соединительная линия 76"/>
          <p:cNvCxnSpPr/>
          <p:nvPr/>
        </p:nvCxnSpPr>
        <p:spPr>
          <a:xfrm>
            <a:off x="8130648" y="1598215"/>
            <a:ext cx="0" cy="95647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8" name="TextBox 77"/>
          <p:cNvSpPr txBox="1"/>
          <p:nvPr/>
        </p:nvSpPr>
        <p:spPr>
          <a:xfrm rot="16200000">
            <a:off x="7785839" y="1885931"/>
            <a:ext cx="457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i="1" dirty="0" smtClean="0">
                <a:latin typeface="ISOCPEUR" panose="020B0604020202020204" pitchFamily="34" charset="0"/>
              </a:rPr>
              <a:t>32</a:t>
            </a:r>
            <a:endParaRPr lang="ru-RU" sz="1600" i="1" dirty="0">
              <a:latin typeface="ISOCPEUR" panose="020B0604020202020204" pitchFamily="34" charset="0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1014223" y="2339975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x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200400" y="6881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z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1" name="TextBox 80"/>
          <p:cNvSpPr txBox="1"/>
          <p:nvPr/>
        </p:nvSpPr>
        <p:spPr>
          <a:xfrm>
            <a:off x="3281347" y="252626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0</a:t>
            </a:r>
            <a:endParaRPr lang="ru-RU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2" name="TextBox 81"/>
          <p:cNvSpPr txBox="1"/>
          <p:nvPr/>
        </p:nvSpPr>
        <p:spPr>
          <a:xfrm>
            <a:off x="3526254" y="154563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x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5575320" y="251460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y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6133895" y="121791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z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5746770" y="154563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0</a:t>
            </a:r>
            <a:endParaRPr lang="ru-RU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899170" y="2522394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0</a:t>
            </a:r>
            <a:endParaRPr lang="ru-RU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8252581" y="2496552"/>
            <a:ext cx="415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y</a:t>
            </a:r>
            <a:r>
              <a:rPr lang="en-US" i="1" baseline="-25000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1</a:t>
            </a:r>
            <a:endParaRPr lang="ru-RU" i="1" baseline="-25000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89" name="Прямая соединительная линия 88"/>
          <p:cNvCxnSpPr/>
          <p:nvPr/>
        </p:nvCxnSpPr>
        <p:spPr>
          <a:xfrm>
            <a:off x="4546357" y="2915930"/>
            <a:ext cx="243" cy="1953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TextBox 89"/>
          <p:cNvSpPr txBox="1"/>
          <p:nvPr/>
        </p:nvSpPr>
        <p:spPr>
          <a:xfrm>
            <a:off x="4416182" y="2546598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z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3" name="Прямая соединительная линия 92"/>
          <p:cNvCxnSpPr/>
          <p:nvPr/>
        </p:nvCxnSpPr>
        <p:spPr>
          <a:xfrm flipH="1">
            <a:off x="2851150" y="4856480"/>
            <a:ext cx="1695207" cy="9842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/>
          <p:cNvSpPr txBox="1"/>
          <p:nvPr/>
        </p:nvSpPr>
        <p:spPr>
          <a:xfrm>
            <a:off x="2597150" y="5720080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x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7" name="Прямая соединительная линия 96"/>
          <p:cNvCxnSpPr/>
          <p:nvPr/>
        </p:nvCxnSpPr>
        <p:spPr>
          <a:xfrm>
            <a:off x="4546357" y="4856480"/>
            <a:ext cx="1682993" cy="9779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1" name="TextBox 100"/>
          <p:cNvSpPr txBox="1"/>
          <p:nvPr/>
        </p:nvSpPr>
        <p:spPr>
          <a:xfrm>
            <a:off x="6071236" y="5822712"/>
            <a:ext cx="304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  <a:cs typeface="Times New Roman" panose="02020603050405020304" pitchFamily="18" charset="0"/>
              </a:rPr>
              <a:t>y</a:t>
            </a:r>
            <a:endParaRPr lang="ru-RU" i="1" dirty="0">
              <a:latin typeface="ISOCPEUR" panose="020B060402020202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100" name="Прямая соединительная линия 99"/>
          <p:cNvCxnSpPr/>
          <p:nvPr/>
        </p:nvCxnSpPr>
        <p:spPr>
          <a:xfrm flipV="1">
            <a:off x="3717803" y="3618230"/>
            <a:ext cx="0" cy="173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Прямая соединительная линия 103"/>
          <p:cNvCxnSpPr/>
          <p:nvPr/>
        </p:nvCxnSpPr>
        <p:spPr>
          <a:xfrm flipV="1">
            <a:off x="5381503" y="3624580"/>
            <a:ext cx="0" cy="173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Прямая соединительная линия 102"/>
          <p:cNvCxnSpPr/>
          <p:nvPr/>
        </p:nvCxnSpPr>
        <p:spPr>
          <a:xfrm>
            <a:off x="3717803" y="5345430"/>
            <a:ext cx="1457447" cy="8382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Прямая соединительная линия 105"/>
          <p:cNvCxnSpPr/>
          <p:nvPr/>
        </p:nvCxnSpPr>
        <p:spPr>
          <a:xfrm flipH="1">
            <a:off x="2971800" y="4634230"/>
            <a:ext cx="1568450" cy="895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Прямая соединительная линия 109"/>
          <p:cNvCxnSpPr/>
          <p:nvPr/>
        </p:nvCxnSpPr>
        <p:spPr>
          <a:xfrm flipH="1">
            <a:off x="2971800" y="3911605"/>
            <a:ext cx="1568450" cy="895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Прямая соединительная линия 110"/>
          <p:cNvCxnSpPr/>
          <p:nvPr/>
        </p:nvCxnSpPr>
        <p:spPr>
          <a:xfrm flipH="1">
            <a:off x="2993782" y="3176905"/>
            <a:ext cx="1568450" cy="895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Прямая соединительная линия 111"/>
          <p:cNvCxnSpPr/>
          <p:nvPr/>
        </p:nvCxnSpPr>
        <p:spPr>
          <a:xfrm flipH="1">
            <a:off x="3189461" y="4970780"/>
            <a:ext cx="1566689" cy="908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Прямая соединительная линия 113"/>
          <p:cNvCxnSpPr/>
          <p:nvPr/>
        </p:nvCxnSpPr>
        <p:spPr>
          <a:xfrm flipH="1">
            <a:off x="3823338" y="5332730"/>
            <a:ext cx="1566688" cy="908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Прямая соединительная линия 115"/>
          <p:cNvCxnSpPr/>
          <p:nvPr/>
        </p:nvCxnSpPr>
        <p:spPr>
          <a:xfrm flipH="1">
            <a:off x="4435804" y="5707380"/>
            <a:ext cx="1566688" cy="9080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Прямая соединительная линия 114"/>
          <p:cNvCxnSpPr/>
          <p:nvPr/>
        </p:nvCxnSpPr>
        <p:spPr>
          <a:xfrm>
            <a:off x="4546600" y="3176905"/>
            <a:ext cx="1568450" cy="904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Прямая соединительная линия 118"/>
          <p:cNvCxnSpPr/>
          <p:nvPr/>
        </p:nvCxnSpPr>
        <p:spPr>
          <a:xfrm>
            <a:off x="4554348" y="3906842"/>
            <a:ext cx="1568450" cy="904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Прямая соединительная линия 119"/>
          <p:cNvCxnSpPr/>
          <p:nvPr/>
        </p:nvCxnSpPr>
        <p:spPr>
          <a:xfrm>
            <a:off x="4540250" y="4634230"/>
            <a:ext cx="1568450" cy="904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Прямая соединительная линия 120"/>
          <p:cNvCxnSpPr/>
          <p:nvPr/>
        </p:nvCxnSpPr>
        <p:spPr>
          <a:xfrm>
            <a:off x="4446526" y="4917837"/>
            <a:ext cx="1568450" cy="904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Прямая соединительная линия 121"/>
          <p:cNvCxnSpPr/>
          <p:nvPr/>
        </p:nvCxnSpPr>
        <p:spPr>
          <a:xfrm>
            <a:off x="4073282" y="5137428"/>
            <a:ext cx="1465506" cy="83665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Прямая соединительная линия 122"/>
          <p:cNvCxnSpPr/>
          <p:nvPr/>
        </p:nvCxnSpPr>
        <p:spPr>
          <a:xfrm>
            <a:off x="3352800" y="5545455"/>
            <a:ext cx="1452563" cy="8477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6" name="Прямая соединительная линия 125"/>
          <p:cNvCxnSpPr/>
          <p:nvPr/>
        </p:nvCxnSpPr>
        <p:spPr>
          <a:xfrm flipV="1">
            <a:off x="3352678" y="3839033"/>
            <a:ext cx="122" cy="17145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7" name="Прямая соединительная линия 126"/>
          <p:cNvCxnSpPr/>
          <p:nvPr/>
        </p:nvCxnSpPr>
        <p:spPr>
          <a:xfrm flipV="1">
            <a:off x="4076578" y="3435354"/>
            <a:ext cx="0" cy="170207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8" name="Прямая соединительная линия 127"/>
          <p:cNvCxnSpPr/>
          <p:nvPr/>
        </p:nvCxnSpPr>
        <p:spPr>
          <a:xfrm flipV="1">
            <a:off x="4446526" y="3184287"/>
            <a:ext cx="0" cy="173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9" name="Прямая соединительная линия 128"/>
          <p:cNvCxnSpPr/>
          <p:nvPr/>
        </p:nvCxnSpPr>
        <p:spPr>
          <a:xfrm flipV="1">
            <a:off x="2987432" y="4051062"/>
            <a:ext cx="0" cy="173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0" name="Прямая соединительная линия 129"/>
          <p:cNvCxnSpPr/>
          <p:nvPr/>
        </p:nvCxnSpPr>
        <p:spPr>
          <a:xfrm flipV="1">
            <a:off x="4648200" y="3215005"/>
            <a:ext cx="0" cy="173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1" name="Прямая соединительная линия 130"/>
          <p:cNvCxnSpPr/>
          <p:nvPr/>
        </p:nvCxnSpPr>
        <p:spPr>
          <a:xfrm flipV="1">
            <a:off x="5010150" y="3435354"/>
            <a:ext cx="0" cy="173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 flipV="1">
            <a:off x="5740420" y="3839033"/>
            <a:ext cx="0" cy="173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V="1">
            <a:off x="6115050" y="4072255"/>
            <a:ext cx="0" cy="1733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Прямая соединительная линия 135"/>
          <p:cNvCxnSpPr/>
          <p:nvPr/>
        </p:nvCxnSpPr>
        <p:spPr>
          <a:xfrm>
            <a:off x="2996957" y="5764530"/>
            <a:ext cx="1568450" cy="904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Прямая соединительная линия 141"/>
          <p:cNvCxnSpPr/>
          <p:nvPr/>
        </p:nvCxnSpPr>
        <p:spPr>
          <a:xfrm flipH="1">
            <a:off x="2981325" y="3859530"/>
            <a:ext cx="371475" cy="9429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Прямая соединительная линия 143"/>
          <p:cNvCxnSpPr/>
          <p:nvPr/>
        </p:nvCxnSpPr>
        <p:spPr>
          <a:xfrm>
            <a:off x="2981325" y="4807268"/>
            <a:ext cx="371475" cy="5095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6" name="Прямая соединительная линия 145"/>
          <p:cNvCxnSpPr/>
          <p:nvPr/>
        </p:nvCxnSpPr>
        <p:spPr>
          <a:xfrm>
            <a:off x="4081463" y="3440430"/>
            <a:ext cx="366712" cy="523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8" name="Прямая соединительная линия 147"/>
          <p:cNvCxnSpPr/>
          <p:nvPr/>
        </p:nvCxnSpPr>
        <p:spPr>
          <a:xfrm flipH="1">
            <a:off x="4071938" y="3959543"/>
            <a:ext cx="357187" cy="9477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1" name="Прямая соединительная линия 150"/>
          <p:cNvCxnSpPr/>
          <p:nvPr/>
        </p:nvCxnSpPr>
        <p:spPr>
          <a:xfrm flipH="1">
            <a:off x="4648200" y="3445193"/>
            <a:ext cx="376238" cy="523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4" name="Прямая соединительная линия 153"/>
          <p:cNvCxnSpPr/>
          <p:nvPr/>
        </p:nvCxnSpPr>
        <p:spPr>
          <a:xfrm>
            <a:off x="4638675" y="3954780"/>
            <a:ext cx="371475" cy="957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6" name="Прямая соединительная линия 155"/>
          <p:cNvCxnSpPr/>
          <p:nvPr/>
        </p:nvCxnSpPr>
        <p:spPr>
          <a:xfrm>
            <a:off x="5743575" y="3859530"/>
            <a:ext cx="371475" cy="9667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9" name="Прямая соединительная линия 158"/>
          <p:cNvCxnSpPr/>
          <p:nvPr/>
        </p:nvCxnSpPr>
        <p:spPr>
          <a:xfrm flipH="1">
            <a:off x="5729288" y="4816793"/>
            <a:ext cx="385762" cy="5048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6" name="Прямая соединительная линия 165"/>
          <p:cNvCxnSpPr/>
          <p:nvPr/>
        </p:nvCxnSpPr>
        <p:spPr>
          <a:xfrm flipH="1" flipV="1">
            <a:off x="5272088" y="5393055"/>
            <a:ext cx="266700" cy="5810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8" name="Прямая соединительная линия 167"/>
          <p:cNvCxnSpPr/>
          <p:nvPr/>
        </p:nvCxnSpPr>
        <p:spPr>
          <a:xfrm flipH="1" flipV="1">
            <a:off x="4286250" y="5250180"/>
            <a:ext cx="985838" cy="157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1" name="Прямая соединительная линия 170"/>
          <p:cNvCxnSpPr/>
          <p:nvPr/>
        </p:nvCxnSpPr>
        <p:spPr>
          <a:xfrm flipH="1" flipV="1">
            <a:off x="3819525" y="6240780"/>
            <a:ext cx="990600" cy="1428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3" name="Прямая соединительная линия 172"/>
          <p:cNvCxnSpPr/>
          <p:nvPr/>
        </p:nvCxnSpPr>
        <p:spPr>
          <a:xfrm flipH="1" flipV="1">
            <a:off x="3557588" y="5659755"/>
            <a:ext cx="261937" cy="590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62637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3353013"/>
              </p:ext>
            </p:extLst>
          </p:nvPr>
        </p:nvGraphicFramePr>
        <p:xfrm>
          <a:off x="2590800" y="889793"/>
          <a:ext cx="4229858" cy="5813641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33400">
                  <a:extLst>
                    <a:ext uri="{9D8B030D-6E8A-4147-A177-3AD203B41FA5}">
                      <a16:colId xmlns:a16="http://schemas.microsoft.com/office/drawing/2014/main" val="3910483249"/>
                    </a:ext>
                  </a:extLst>
                </a:gridCol>
                <a:gridCol w="3696458">
                  <a:extLst>
                    <a:ext uri="{9D8B030D-6E8A-4147-A177-3AD203B41FA5}">
                      <a16:colId xmlns:a16="http://schemas.microsoft.com/office/drawing/2014/main" val="1534442009"/>
                    </a:ext>
                  </a:extLst>
                </a:gridCol>
              </a:tblGrid>
              <a:tr h="20532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Банк Алёна Сергеевна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831011472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Барвицкая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Элина Юрьевна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339351042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Борин Максим Сергеевич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902323111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Булыга Максим Александрович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489089495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Валеева Владислава Эдуардовна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378477639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Горбатов Семён Георгиевич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3399643613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Захарченко Ярослав Вячеславович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352656352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Землинский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Сергей Романович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61763954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Зима Даниил Борисович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1983939329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Зоткина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Арина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Алемовна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4286750447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Канева Анастасия Михайловна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749768627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Каримова </a:t>
                      </a:r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Авелина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Алексеевна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743573299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Немысов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Иван Александрович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159195033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Панов Евгений Александрович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904893212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Пантелеймонов Дмитрий Сергеевич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1066073793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Першина Ольга Андреевна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3443588960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Попов Александр Николаевич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584427641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Соколовский Артём Александрович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1551084706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Стебуков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Никита Евгеньевич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375749833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Уразов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Владимир Сергеевич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1122435063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Филиппов Кирилл Яковлевич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2317392632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Роденко</a:t>
                      </a:r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Анастасия Николаевна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3359227880"/>
                  </a:ext>
                </a:extLst>
              </a:tr>
              <a:tr h="19639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600" u="none" strike="noStrike" dirty="0" smtClean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ru-RU" sz="1600" u="none" strike="noStrike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Швец Вероника Анатольевна</a:t>
                      </a:r>
                      <a:endParaRPr lang="ru-RU" sz="16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8927" marR="8927" marT="8927" marB="0" anchor="ctr"/>
                </a:tc>
                <a:extLst>
                  <a:ext uri="{0D108BD9-81ED-4DB2-BD59-A6C34878D82A}">
                    <a16:rowId xmlns:a16="http://schemas.microsoft.com/office/drawing/2014/main" val="1644100003"/>
                  </a:ext>
                </a:extLst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2590800" y="152400"/>
            <a:ext cx="4172329" cy="560387"/>
          </a:xfrm>
          <a:prstGeom prst="rect">
            <a:avLst/>
          </a:prstGeom>
        </p:spPr>
        <p:txBody>
          <a:bodyPr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3200" i="1" dirty="0" smtClean="0">
                <a:latin typeface="ISOCPEUR" panose="020B0604020202020204" pitchFamily="34" charset="0"/>
                <a:cs typeface="Times New Roman" pitchFamily="18" charset="0"/>
              </a:rPr>
              <a:t>Варианты к Листу 10</a:t>
            </a:r>
            <a:endParaRPr lang="ru-RU" sz="3200" i="1" dirty="0">
              <a:latin typeface="ISOCPEUR" panose="020B0604020202020204" pitchFamily="3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35077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07207" y="3161605"/>
            <a:ext cx="4664635" cy="359149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76200" y="123825"/>
            <a:ext cx="8982074" cy="1107996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 algn="ctr">
              <a:spcBef>
                <a:spcPct val="0"/>
              </a:spcBef>
            </a:pPr>
            <a:r>
              <a:rPr lang="ru-RU" sz="22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Аксонометрия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endParaRPr lang="en-US" sz="2200" dirty="0" smtClean="0">
              <a:solidFill>
                <a:prstClr val="black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220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(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от </a:t>
            </a:r>
            <a:r>
              <a:rPr lang="ru-RU" sz="220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греческого 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«аксо» - ось и </a:t>
            </a:r>
            <a:r>
              <a:rPr lang="ru-RU" sz="220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«метрия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» - измерять) </a:t>
            </a:r>
            <a:endParaRPr lang="en-US" sz="2200" dirty="0" smtClean="0">
              <a:solidFill>
                <a:prstClr val="black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pPr lvl="0" algn="ctr">
              <a:spcBef>
                <a:spcPct val="0"/>
              </a:spcBef>
            </a:pPr>
            <a:r>
              <a:rPr lang="ru-RU" sz="2200" dirty="0" smtClean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означает </a:t>
            </a:r>
            <a:r>
              <a:rPr lang="ru-RU" sz="2200" dirty="0">
                <a:solidFill>
                  <a:prstClr val="black"/>
                </a:solidFill>
                <a:latin typeface="Arial" pitchFamily="34" charset="0"/>
                <a:ea typeface="+mj-ea"/>
                <a:cs typeface="Arial" pitchFamily="34" charset="0"/>
              </a:rPr>
              <a:t>измерение по осям</a:t>
            </a:r>
            <a:endParaRPr lang="ru-RU" sz="2000" dirty="0">
              <a:solidFill>
                <a:prstClr val="black"/>
              </a:solidFill>
              <a:latin typeface="Arial" pitchFamily="34" charset="0"/>
              <a:ea typeface="+mj-ea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6200" y="3152775"/>
            <a:ext cx="4267200" cy="132343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Аксонометрические проекции</a:t>
            </a:r>
            <a:r>
              <a:rPr lang="ru-RU" sz="2000" dirty="0">
                <a:solidFill>
                  <a:srgbClr val="FF0000"/>
                </a:solidFill>
                <a:latin typeface="Arial" pitchFamily="34" charset="0"/>
                <a:ea typeface="+mj-ea"/>
                <a:cs typeface="Arial" pitchFamily="34" charset="0"/>
              </a:rPr>
              <a:t> </a:t>
            </a:r>
            <a:r>
              <a:rPr lang="ru-RU" sz="2000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применяются для наглядного изображения различных предметов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200" y="1457325"/>
            <a:ext cx="8982074" cy="1569660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FF0000"/>
                </a:solidFill>
              </a:rPr>
              <a:t>Аксонометрические проекции </a:t>
            </a:r>
            <a:r>
              <a:rPr lang="ru-RU" sz="2400" dirty="0">
                <a:solidFill>
                  <a:srgbClr val="000000"/>
                </a:solidFill>
              </a:rPr>
              <a:t>— это изображения, полученные путем проецирования параллельными лучами фигуры вместе с осями координат на произвольно расположенную плоскость проекций</a:t>
            </a:r>
            <a:endParaRPr lang="ru-RU" sz="24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76200" y="4575512"/>
            <a:ext cx="4267200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Предмет здесь изображают так, как его видят </a:t>
            </a:r>
            <a:endParaRPr lang="ru-RU" sz="2000" dirty="0" smtClean="0">
              <a:solidFill>
                <a:srgbClr val="0000FF"/>
              </a:solidFill>
              <a:latin typeface="Arial" pitchFamily="34" charset="0"/>
              <a:ea typeface="+mj-ea"/>
              <a:cs typeface="Arial" pitchFamily="34" charset="0"/>
            </a:endParaRPr>
          </a:p>
          <a:p>
            <a:r>
              <a:rPr lang="ru-RU" sz="2000" dirty="0" smtClean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(</a:t>
            </a:r>
            <a:r>
              <a:rPr lang="ru-RU" sz="2000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под определенным углом зрения</a:t>
            </a:r>
            <a:r>
              <a:rPr lang="ru-RU" sz="2000" dirty="0" smtClean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)</a:t>
            </a:r>
            <a:endParaRPr lang="ru-RU" sz="1600" dirty="0">
              <a:solidFill>
                <a:srgbClr val="0000FF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6200" y="5715000"/>
            <a:ext cx="4267200" cy="101566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/>
          <a:p>
            <a:pPr lvl="0">
              <a:spcBef>
                <a:spcPct val="0"/>
              </a:spcBef>
              <a:spcAft>
                <a:spcPts val="600"/>
              </a:spcAft>
            </a:pPr>
            <a:r>
              <a:rPr lang="ru-RU" sz="2000" dirty="0">
                <a:solidFill>
                  <a:srgbClr val="0000FF"/>
                </a:solidFill>
                <a:latin typeface="Arial" pitchFamily="34" charset="0"/>
                <a:ea typeface="+mj-ea"/>
                <a:cs typeface="Arial" pitchFamily="34" charset="0"/>
              </a:rPr>
              <a:t>На таком изображении отражены все три пространственных измерения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28600" y="1345643"/>
            <a:ext cx="2057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atin typeface="ISOCPEUR" panose="020B0604020202020204" pitchFamily="34" charset="0"/>
              </a:rPr>
              <a:t>ИЗОМЕТРИЧЕСКАЯ ПРОЕКЦИЯ</a:t>
            </a:r>
            <a:endParaRPr lang="ru-RU" sz="2000" b="1" i="1" dirty="0">
              <a:latin typeface="ISOCPEUR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62000" y="2114490"/>
            <a:ext cx="15239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ИЗОМЕТРИЯ</a:t>
            </a:r>
            <a:endParaRPr lang="ru-RU" sz="2000" b="1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07768" y="224135"/>
            <a:ext cx="4093032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ISOCPEUR" panose="020B0604020202020204" pitchFamily="34" charset="0"/>
              </a:rPr>
              <a:t>ПРЯМОУГОЛЬНЫЕ ПРОЕКЦИИ</a:t>
            </a:r>
            <a:endParaRPr lang="ru-RU" sz="2400" b="1" i="1" dirty="0">
              <a:solidFill>
                <a:srgbClr val="FF0000"/>
              </a:solidFill>
              <a:latin typeface="ISOCPEUR" panose="020B0604020202020204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28600" y="4396025"/>
            <a:ext cx="2057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ru-RU" sz="2000" b="1" i="1" dirty="0" smtClean="0">
                <a:latin typeface="ISOCPEUR" panose="020B0604020202020204" pitchFamily="34" charset="0"/>
              </a:rPr>
              <a:t>ДИМЕТРИЧЕСКАЯ ПРОЕКЦИЯ</a:t>
            </a:r>
            <a:endParaRPr lang="ru-RU" sz="2000" b="1" i="1" dirty="0">
              <a:latin typeface="ISOCPEUR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62000" y="5238690"/>
            <a:ext cx="15240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ДИМЕТРИЯ</a:t>
            </a:r>
            <a:endParaRPr lang="ru-RU" sz="2000" b="1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304800" y="3505200"/>
            <a:ext cx="861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7923" y="967530"/>
            <a:ext cx="4374304" cy="20962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325" y="942139"/>
            <a:ext cx="2268000" cy="23344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22359" y="3987928"/>
            <a:ext cx="4488483" cy="21227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850" y="4019550"/>
            <a:ext cx="1962150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66111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17640" y="1501914"/>
            <a:ext cx="2209800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ISOCPEUR" panose="020B0604020202020204" pitchFamily="34" charset="0"/>
              </a:rPr>
              <a:t>ФРОНТАЛЬНАЯ ИЗОМЕТРИЧЕСКАЯ</a:t>
            </a:r>
            <a:endParaRPr lang="ru-RU" sz="2000" b="1" i="1" dirty="0">
              <a:latin typeface="ISOCPEUR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04800" y="2667000"/>
            <a:ext cx="861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>
            <a:off x="304800" y="4867275"/>
            <a:ext cx="86106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1485" y="457200"/>
            <a:ext cx="1839293" cy="212646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460169" y="147935"/>
            <a:ext cx="3940631" cy="461665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2400" b="1" i="1" dirty="0" smtClean="0">
                <a:solidFill>
                  <a:srgbClr val="FF0000"/>
                </a:solidFill>
                <a:latin typeface="ISOCPEUR" panose="020B0604020202020204" pitchFamily="34" charset="0"/>
              </a:rPr>
              <a:t>КОСОУГОЛЬНЫЕ ПРОЕКЦИИ</a:t>
            </a:r>
            <a:endParaRPr lang="ru-RU" sz="2400" b="1" i="1" dirty="0">
              <a:solidFill>
                <a:srgbClr val="FF0000"/>
              </a:solidFill>
              <a:latin typeface="ISOCPEUR" panose="020B0604020202020204" pitchFamily="34" charset="0"/>
            </a:endParaRP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0800" y="873610"/>
            <a:ext cx="3600000" cy="17171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5600" y="2734800"/>
            <a:ext cx="3492000" cy="1978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200" y="2764402"/>
            <a:ext cx="1620000" cy="1959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232645" y="3517761"/>
            <a:ext cx="2362200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ISOCPEUR" panose="020B0604020202020204" pitchFamily="34" charset="0"/>
              </a:rPr>
              <a:t>ГОРИЗОНТАЛЬНАЯ ИЗОМЕТРИЧЕСКАЯ</a:t>
            </a:r>
            <a:endParaRPr lang="ru-RU" sz="2000" b="1" i="1" dirty="0">
              <a:latin typeface="ISOCPEUR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32645" y="5540514"/>
            <a:ext cx="2133600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latin typeface="ISOCPEUR" panose="020B0604020202020204" pitchFamily="34" charset="0"/>
              </a:rPr>
              <a:t>ФРОНТАЛЬНАЯ ДИМЕТРИЧЕСКАЯ</a:t>
            </a:r>
            <a:endParaRPr lang="ru-RU" sz="2000" b="1" i="1" dirty="0">
              <a:latin typeface="ISOCPEUR" panose="020B0604020202020204" pitchFamily="34" charset="0"/>
            </a:endParaRPr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4953000"/>
            <a:ext cx="3780000" cy="17937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0600" y="4957301"/>
            <a:ext cx="1368000" cy="173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201409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62000" y="2438400"/>
            <a:ext cx="73914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AutoCAD</a:t>
            </a:r>
          </a:p>
          <a:p>
            <a:pPr algn="ctr"/>
            <a:endParaRPr lang="en-US" sz="4800" b="1" dirty="0" smtClean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  <a:p>
            <a:pPr algn="ctr"/>
            <a:r>
              <a:rPr lang="ru-RU" sz="48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АКСОНОМЕТРИЯ_КУБА_3</a:t>
            </a:r>
            <a:r>
              <a:rPr lang="en-US" sz="4800" b="1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</a:rPr>
              <a:t>D</a:t>
            </a:r>
            <a:endParaRPr lang="ru-RU" sz="48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82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364" t="14123" r="21869" b="13377"/>
          <a:stretch/>
        </p:blipFill>
        <p:spPr>
          <a:xfrm>
            <a:off x="0" y="367511"/>
            <a:ext cx="9144000" cy="649048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781300" y="26376"/>
            <a:ext cx="3581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solidFill>
                  <a:srgbClr val="0000FF"/>
                </a:solidFill>
              </a:rPr>
              <a:t>Обратная сторона миллиметровки</a:t>
            </a:r>
            <a:endParaRPr lang="ru-RU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6157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" name="Группа 80"/>
          <p:cNvGrpSpPr/>
          <p:nvPr/>
        </p:nvGrpSpPr>
        <p:grpSpPr>
          <a:xfrm>
            <a:off x="6279351" y="2069580"/>
            <a:ext cx="1148550" cy="2304000"/>
            <a:chOff x="6288877" y="2069580"/>
            <a:chExt cx="1148550" cy="2304000"/>
          </a:xfrm>
        </p:grpSpPr>
        <p:sp>
          <p:nvSpPr>
            <p:cNvPr id="82" name="TextBox 81"/>
            <p:cNvSpPr txBox="1"/>
            <p:nvPr/>
          </p:nvSpPr>
          <p:spPr>
            <a:xfrm>
              <a:off x="6865925" y="2405687"/>
              <a:ext cx="5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solidFill>
                    <a:srgbClr val="00B050"/>
                  </a:solidFill>
                  <a:latin typeface="ISOCPEUR" panose="020B0604020202020204" pitchFamily="34" charset="0"/>
                </a:rPr>
                <a:t>R20</a:t>
              </a:r>
              <a:endParaRPr lang="ru-RU" b="1" i="1" dirty="0">
                <a:solidFill>
                  <a:srgbClr val="00B050"/>
                </a:solidFill>
                <a:latin typeface="ISOCPEUR" panose="020B0604020202020204" pitchFamily="34" charset="0"/>
              </a:endParaRPr>
            </a:p>
          </p:txBody>
        </p:sp>
        <p:cxnSp>
          <p:nvCxnSpPr>
            <p:cNvPr id="83" name="Прямая соединительная линия 82"/>
            <p:cNvCxnSpPr/>
            <p:nvPr/>
          </p:nvCxnSpPr>
          <p:spPr>
            <a:xfrm flipH="1">
              <a:off x="6861798" y="2069580"/>
              <a:ext cx="3017" cy="1152000"/>
            </a:xfrm>
            <a:prstGeom prst="line">
              <a:avLst/>
            </a:prstGeom>
            <a:ln w="19050">
              <a:solidFill>
                <a:srgbClr val="00B050"/>
              </a:solidFill>
              <a:headEnd type="stealth"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Прямая соединительная линия 83"/>
            <p:cNvCxnSpPr/>
            <p:nvPr/>
          </p:nvCxnSpPr>
          <p:spPr>
            <a:xfrm flipH="1" flipV="1">
              <a:off x="6863306" y="3221580"/>
              <a:ext cx="1509" cy="1152000"/>
            </a:xfrm>
            <a:prstGeom prst="line">
              <a:avLst/>
            </a:prstGeom>
            <a:ln w="38100">
              <a:solidFill>
                <a:schemeClr val="bg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5" name="TextBox 84"/>
            <p:cNvSpPr txBox="1"/>
            <p:nvPr/>
          </p:nvSpPr>
          <p:spPr>
            <a:xfrm>
              <a:off x="6288877" y="3665296"/>
              <a:ext cx="5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solidFill>
                    <a:schemeClr val="bg1"/>
                  </a:solidFill>
                  <a:latin typeface="ISOCPEUR" panose="020B0604020202020204" pitchFamily="34" charset="0"/>
                </a:rPr>
                <a:t>R20</a:t>
              </a:r>
              <a:endParaRPr lang="ru-RU" b="1" i="1" dirty="0">
                <a:solidFill>
                  <a:schemeClr val="bg1"/>
                </a:solidFill>
                <a:latin typeface="ISOCPEUR" panose="020B0604020202020204" pitchFamily="34" charset="0"/>
              </a:endParaRPr>
            </a:p>
          </p:txBody>
        </p:sp>
      </p:grpSp>
      <p:sp>
        <p:nvSpPr>
          <p:cNvPr id="2" name="TextBox 1"/>
          <p:cNvSpPr txBox="1"/>
          <p:nvPr/>
        </p:nvSpPr>
        <p:spPr>
          <a:xfrm>
            <a:off x="763189" y="228600"/>
            <a:ext cx="7253626" cy="1077218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FF0000"/>
                </a:solidFill>
                <a:latin typeface="ISOCPEUR" panose="020B0604020202020204" pitchFamily="34" charset="0"/>
              </a:rPr>
              <a:t>ПОСТРОЕНИЕ ОСЕЙ ДЛЯ ИЗОМЕТРИЧЕСКОЙ ПРОЕКЦИИ ( ИЗОМЕТРИИ )</a:t>
            </a:r>
            <a:endParaRPr lang="ru-RU" sz="3200" b="1" i="1" dirty="0">
              <a:solidFill>
                <a:srgbClr val="FF0000"/>
              </a:solidFill>
              <a:latin typeface="ISOCPEUR" panose="020B0604020202020204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30"/>
          <a:stretch/>
        </p:blipFill>
        <p:spPr bwMode="auto">
          <a:xfrm>
            <a:off x="675640" y="1756430"/>
            <a:ext cx="3644900" cy="29391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Прямая со стрелкой 4"/>
          <p:cNvCxnSpPr/>
          <p:nvPr/>
        </p:nvCxnSpPr>
        <p:spPr>
          <a:xfrm flipV="1">
            <a:off x="2533015" y="1832630"/>
            <a:ext cx="0" cy="1373796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675640" y="3219651"/>
            <a:ext cx="1857375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V="1">
            <a:off x="916940" y="2040021"/>
            <a:ext cx="0" cy="2366518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V="1">
            <a:off x="2212340" y="3128030"/>
            <a:ext cx="0" cy="916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V="1">
            <a:off x="1882140" y="3128030"/>
            <a:ext cx="0" cy="916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V="1">
            <a:off x="1558290" y="3124401"/>
            <a:ext cx="0" cy="916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1234440" y="3131659"/>
            <a:ext cx="0" cy="91621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793102" y="3547130"/>
            <a:ext cx="1174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>
            <a:off x="794689" y="3870980"/>
            <a:ext cx="1174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801039" y="4194830"/>
            <a:ext cx="1174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794689" y="2899430"/>
            <a:ext cx="1174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801039" y="2575580"/>
            <a:ext cx="1174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796276" y="2245380"/>
            <a:ext cx="117474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V="1">
            <a:off x="800902" y="2289832"/>
            <a:ext cx="3223419" cy="198119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800902" y="2175685"/>
            <a:ext cx="3443438" cy="20681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800902" y="3209779"/>
            <a:ext cx="1732113" cy="10612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>
            <a:off x="2533015" y="3209779"/>
            <a:ext cx="1711325" cy="10340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2509186" y="1717242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z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599472" y="420649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x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174506" y="4156734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y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2215548" y="2899747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1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1902809" y="2897604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2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1586897" y="2897604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3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1257413" y="2895564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4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2816" y="2900327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5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 rot="16200000">
            <a:off x="587846" y="3195793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1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61" name="TextBox 60"/>
          <p:cNvSpPr txBox="1"/>
          <p:nvPr/>
        </p:nvSpPr>
        <p:spPr>
          <a:xfrm rot="16200000">
            <a:off x="583051" y="3524405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2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 rot="16200000">
            <a:off x="587846" y="3850399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3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63" name="TextBox 62"/>
          <p:cNvSpPr txBox="1"/>
          <p:nvPr/>
        </p:nvSpPr>
        <p:spPr>
          <a:xfrm rot="16200000">
            <a:off x="583051" y="2878901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1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64" name="TextBox 63"/>
          <p:cNvSpPr txBox="1"/>
          <p:nvPr/>
        </p:nvSpPr>
        <p:spPr>
          <a:xfrm rot="16200000">
            <a:off x="587846" y="2552825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2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65" name="TextBox 64"/>
          <p:cNvSpPr txBox="1"/>
          <p:nvPr/>
        </p:nvSpPr>
        <p:spPr>
          <a:xfrm rot="16200000">
            <a:off x="583051" y="2228974"/>
            <a:ext cx="2857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3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71" name="Дуга 70"/>
          <p:cNvSpPr>
            <a:spLocks noChangeAspect="1"/>
          </p:cNvSpPr>
          <p:nvPr/>
        </p:nvSpPr>
        <p:spPr>
          <a:xfrm>
            <a:off x="5742777" y="3233282"/>
            <a:ext cx="2232000" cy="2232000"/>
          </a:xfrm>
          <a:prstGeom prst="arc">
            <a:avLst>
              <a:gd name="adj1" fmla="val 11988658"/>
              <a:gd name="adj2" fmla="val 16182907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73" name="Прямая со стрелкой 72"/>
          <p:cNvCxnSpPr/>
          <p:nvPr/>
        </p:nvCxnSpPr>
        <p:spPr>
          <a:xfrm flipV="1">
            <a:off x="6857466" y="1832630"/>
            <a:ext cx="4147" cy="1385216"/>
          </a:xfrm>
          <a:prstGeom prst="straightConnector1">
            <a:avLst/>
          </a:prstGeom>
          <a:ln w="38100"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H="1">
            <a:off x="5125353" y="3221199"/>
            <a:ext cx="1732113" cy="1061251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6857466" y="3221199"/>
            <a:ext cx="1711325" cy="10340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5" name="TextBox 114"/>
          <p:cNvSpPr txBox="1"/>
          <p:nvPr/>
        </p:nvSpPr>
        <p:spPr>
          <a:xfrm>
            <a:off x="4807885" y="398551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x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121" name="Дуга 120"/>
          <p:cNvSpPr>
            <a:spLocks noChangeAspect="1"/>
          </p:cNvSpPr>
          <p:nvPr/>
        </p:nvSpPr>
        <p:spPr>
          <a:xfrm>
            <a:off x="5747536" y="3229208"/>
            <a:ext cx="2232000" cy="2232000"/>
          </a:xfrm>
          <a:prstGeom prst="arc">
            <a:avLst>
              <a:gd name="adj1" fmla="val 16168199"/>
              <a:gd name="adj2" fmla="val 20280518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5" name="TextBox 134"/>
          <p:cNvSpPr txBox="1"/>
          <p:nvPr/>
        </p:nvSpPr>
        <p:spPr>
          <a:xfrm>
            <a:off x="6891593" y="1600200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z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136" name="TextBox 135"/>
          <p:cNvSpPr txBox="1"/>
          <p:nvPr/>
        </p:nvSpPr>
        <p:spPr>
          <a:xfrm>
            <a:off x="8610600" y="3966578"/>
            <a:ext cx="29206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i="1" dirty="0" smtClean="0">
                <a:latin typeface="ISOCPEUR" panose="020B0604020202020204" pitchFamily="34" charset="0"/>
              </a:rPr>
              <a:t>y</a:t>
            </a:r>
            <a:endParaRPr lang="ru-RU" i="1" dirty="0">
              <a:latin typeface="ISOCPEUR" panose="020B0604020202020204" pitchFamily="34" charset="0"/>
            </a:endParaRPr>
          </a:p>
        </p:txBody>
      </p:sp>
      <p:sp>
        <p:nvSpPr>
          <p:cNvPr id="3078" name="Дуга 3077"/>
          <p:cNvSpPr/>
          <p:nvPr/>
        </p:nvSpPr>
        <p:spPr>
          <a:xfrm>
            <a:off x="6486542" y="2846452"/>
            <a:ext cx="752458" cy="752458"/>
          </a:xfrm>
          <a:prstGeom prst="arc">
            <a:avLst>
              <a:gd name="adj1" fmla="val 9224482"/>
              <a:gd name="adj2" fmla="val 16175637"/>
            </a:avLst>
          </a:prstGeom>
          <a:ln>
            <a:solidFill>
              <a:srgbClr val="FF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1" name="Дуга 140"/>
          <p:cNvSpPr/>
          <p:nvPr/>
        </p:nvSpPr>
        <p:spPr>
          <a:xfrm>
            <a:off x="6486510" y="2849383"/>
            <a:ext cx="752458" cy="752458"/>
          </a:xfrm>
          <a:prstGeom prst="arc">
            <a:avLst>
              <a:gd name="adj1" fmla="val 1952350"/>
              <a:gd name="adj2" fmla="val 8914531"/>
            </a:avLst>
          </a:prstGeom>
          <a:ln>
            <a:solidFill>
              <a:srgbClr val="FF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2" name="Дуга 141"/>
          <p:cNvSpPr/>
          <p:nvPr/>
        </p:nvSpPr>
        <p:spPr>
          <a:xfrm>
            <a:off x="6485384" y="2849732"/>
            <a:ext cx="752458" cy="752458"/>
          </a:xfrm>
          <a:prstGeom prst="arc">
            <a:avLst>
              <a:gd name="adj1" fmla="val 16209275"/>
              <a:gd name="adj2" fmla="val 1714653"/>
            </a:avLst>
          </a:prstGeom>
          <a:ln>
            <a:solidFill>
              <a:srgbClr val="FF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3" name="TextBox 142"/>
          <p:cNvSpPr txBox="1"/>
          <p:nvPr/>
        </p:nvSpPr>
        <p:spPr>
          <a:xfrm rot="18012351">
            <a:off x="6166594" y="2754701"/>
            <a:ext cx="56137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120°</a:t>
            </a:r>
            <a:endParaRPr lang="ru-RU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sp>
        <p:nvSpPr>
          <p:cNvPr id="145" name="TextBox 144"/>
          <p:cNvSpPr txBox="1"/>
          <p:nvPr/>
        </p:nvSpPr>
        <p:spPr>
          <a:xfrm rot="3506491">
            <a:off x="7016750" y="2788041"/>
            <a:ext cx="56137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120°</a:t>
            </a:r>
            <a:endParaRPr lang="ru-RU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sp>
        <p:nvSpPr>
          <p:cNvPr id="146" name="TextBox 145"/>
          <p:cNvSpPr txBox="1"/>
          <p:nvPr/>
        </p:nvSpPr>
        <p:spPr>
          <a:xfrm>
            <a:off x="6604954" y="3562015"/>
            <a:ext cx="56137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120°</a:t>
            </a:r>
            <a:endParaRPr lang="ru-RU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2510155" y="3186644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0" name="Овал 149"/>
          <p:cNvSpPr/>
          <p:nvPr/>
        </p:nvSpPr>
        <p:spPr>
          <a:xfrm>
            <a:off x="7822409" y="3800021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1" name="Овал 150"/>
          <p:cNvSpPr/>
          <p:nvPr/>
        </p:nvSpPr>
        <p:spPr>
          <a:xfrm>
            <a:off x="895653" y="4178944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2" name="Овал 151"/>
          <p:cNvSpPr/>
          <p:nvPr/>
        </p:nvSpPr>
        <p:spPr>
          <a:xfrm>
            <a:off x="895653" y="2222520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7" name="Дуга 156"/>
          <p:cNvSpPr/>
          <p:nvPr/>
        </p:nvSpPr>
        <p:spPr>
          <a:xfrm>
            <a:off x="2163317" y="2853204"/>
            <a:ext cx="752458" cy="752458"/>
          </a:xfrm>
          <a:prstGeom prst="arc">
            <a:avLst>
              <a:gd name="adj1" fmla="val 9224482"/>
              <a:gd name="adj2" fmla="val 16175637"/>
            </a:avLst>
          </a:prstGeom>
          <a:ln>
            <a:solidFill>
              <a:srgbClr val="FF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8" name="Дуга 157"/>
          <p:cNvSpPr/>
          <p:nvPr/>
        </p:nvSpPr>
        <p:spPr>
          <a:xfrm>
            <a:off x="2163285" y="2856135"/>
            <a:ext cx="752458" cy="752458"/>
          </a:xfrm>
          <a:prstGeom prst="arc">
            <a:avLst>
              <a:gd name="adj1" fmla="val 1952350"/>
              <a:gd name="adj2" fmla="val 8914531"/>
            </a:avLst>
          </a:prstGeom>
          <a:ln>
            <a:solidFill>
              <a:srgbClr val="FF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9" name="Дуга 158"/>
          <p:cNvSpPr/>
          <p:nvPr/>
        </p:nvSpPr>
        <p:spPr>
          <a:xfrm>
            <a:off x="2162159" y="2856484"/>
            <a:ext cx="752458" cy="752458"/>
          </a:xfrm>
          <a:prstGeom prst="arc">
            <a:avLst>
              <a:gd name="adj1" fmla="val 16209275"/>
              <a:gd name="adj2" fmla="val 1714653"/>
            </a:avLst>
          </a:prstGeom>
          <a:ln>
            <a:solidFill>
              <a:srgbClr val="FF66FF"/>
            </a:solidFill>
            <a:headEnd type="triangl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0" name="TextBox 159"/>
          <p:cNvSpPr txBox="1"/>
          <p:nvPr/>
        </p:nvSpPr>
        <p:spPr>
          <a:xfrm rot="19057144">
            <a:off x="1978825" y="2615907"/>
            <a:ext cx="56137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120°</a:t>
            </a:r>
            <a:endParaRPr lang="ru-RU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sp>
        <p:nvSpPr>
          <p:cNvPr id="161" name="TextBox 160"/>
          <p:cNvSpPr txBox="1"/>
          <p:nvPr/>
        </p:nvSpPr>
        <p:spPr>
          <a:xfrm rot="1949395">
            <a:off x="2533505" y="2611913"/>
            <a:ext cx="56137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120°</a:t>
            </a:r>
            <a:endParaRPr lang="ru-RU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sp>
        <p:nvSpPr>
          <p:cNvPr id="162" name="TextBox 161"/>
          <p:cNvSpPr txBox="1"/>
          <p:nvPr/>
        </p:nvSpPr>
        <p:spPr>
          <a:xfrm>
            <a:off x="2281729" y="3565020"/>
            <a:ext cx="561372" cy="369332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120°</a:t>
            </a:r>
            <a:endParaRPr lang="ru-RU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84560" y="3264896"/>
            <a:ext cx="3385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</a:rPr>
              <a:t>0</a:t>
            </a:r>
            <a:r>
              <a:rPr lang="en-US" baseline="-25000" dirty="0" smtClean="0">
                <a:latin typeface="ISOCPEUR" panose="020B0604020202020204" pitchFamily="34" charset="0"/>
              </a:rPr>
              <a:t>1</a:t>
            </a:r>
            <a:endParaRPr lang="ru-RU" baseline="-25000" dirty="0">
              <a:latin typeface="ISOCPEUR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1902809" y="3874541"/>
            <a:ext cx="11986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</a:rPr>
              <a:t>0</a:t>
            </a:r>
            <a:r>
              <a:rPr lang="en-US" baseline="-25000" dirty="0" smtClean="0">
                <a:latin typeface="ISOCPEUR" panose="020B0604020202020204" pitchFamily="34" charset="0"/>
              </a:rPr>
              <a:t>1 </a:t>
            </a:r>
            <a:r>
              <a:rPr lang="en-US" dirty="0" smtClean="0">
                <a:latin typeface="ISOCPEUR" panose="020B0604020202020204" pitchFamily="34" charset="0"/>
              </a:rPr>
              <a:t>(150,235)</a:t>
            </a:r>
            <a:endParaRPr lang="ru-RU" dirty="0">
              <a:latin typeface="ISOCPEUR" panose="020B0604020202020204" pitchFamily="34" charset="0"/>
            </a:endParaRPr>
          </a:p>
        </p:txBody>
      </p:sp>
      <p:sp>
        <p:nvSpPr>
          <p:cNvPr id="77" name="TextBox 76"/>
          <p:cNvSpPr txBox="1"/>
          <p:nvPr/>
        </p:nvSpPr>
        <p:spPr>
          <a:xfrm>
            <a:off x="6828327" y="2885006"/>
            <a:ext cx="35779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</a:rPr>
              <a:t>0</a:t>
            </a:r>
            <a:r>
              <a:rPr lang="en-US" baseline="-25000" dirty="0" smtClean="0">
                <a:latin typeface="ISOCPEUR" panose="020B0604020202020204" pitchFamily="34" charset="0"/>
              </a:rPr>
              <a:t>2</a:t>
            </a:r>
            <a:endParaRPr lang="ru-RU" baseline="-25000" dirty="0">
              <a:latin typeface="ISOCPEUR" panose="020B0604020202020204" pitchFamily="34" charset="0"/>
            </a:endParaRPr>
          </a:p>
        </p:txBody>
      </p:sp>
      <p:sp>
        <p:nvSpPr>
          <p:cNvPr id="79" name="Овал 78"/>
          <p:cNvSpPr/>
          <p:nvPr/>
        </p:nvSpPr>
        <p:spPr>
          <a:xfrm>
            <a:off x="5853114" y="3797663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Овал 79"/>
          <p:cNvSpPr/>
          <p:nvPr/>
        </p:nvSpPr>
        <p:spPr>
          <a:xfrm>
            <a:off x="6839439" y="3202208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86" name="Группа 85"/>
          <p:cNvGrpSpPr/>
          <p:nvPr/>
        </p:nvGrpSpPr>
        <p:grpSpPr>
          <a:xfrm>
            <a:off x="6292122" y="3250767"/>
            <a:ext cx="1148550" cy="2304000"/>
            <a:chOff x="6288877" y="2069580"/>
            <a:chExt cx="1148550" cy="2304000"/>
          </a:xfrm>
        </p:grpSpPr>
        <p:sp>
          <p:nvSpPr>
            <p:cNvPr id="87" name="TextBox 86"/>
            <p:cNvSpPr txBox="1"/>
            <p:nvPr/>
          </p:nvSpPr>
          <p:spPr>
            <a:xfrm>
              <a:off x="6865925" y="2405687"/>
              <a:ext cx="5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solidFill>
                    <a:srgbClr val="00B050"/>
                  </a:solidFill>
                  <a:latin typeface="ISOCPEUR" panose="020B0604020202020204" pitchFamily="34" charset="0"/>
                </a:rPr>
                <a:t>R20</a:t>
              </a:r>
              <a:endParaRPr lang="ru-RU" b="1" i="1" dirty="0">
                <a:solidFill>
                  <a:srgbClr val="00B050"/>
                </a:solidFill>
                <a:latin typeface="ISOCPEUR" panose="020B0604020202020204" pitchFamily="34" charset="0"/>
              </a:endParaRPr>
            </a:p>
          </p:txBody>
        </p:sp>
        <p:cxnSp>
          <p:nvCxnSpPr>
            <p:cNvPr id="88" name="Прямая соединительная линия 87"/>
            <p:cNvCxnSpPr/>
            <p:nvPr/>
          </p:nvCxnSpPr>
          <p:spPr>
            <a:xfrm flipH="1">
              <a:off x="6861798" y="2069580"/>
              <a:ext cx="3017" cy="1152000"/>
            </a:xfrm>
            <a:prstGeom prst="line">
              <a:avLst/>
            </a:prstGeom>
            <a:ln w="19050">
              <a:solidFill>
                <a:srgbClr val="00B050"/>
              </a:solidFill>
              <a:headEnd type="stealth" w="lg" len="lg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Прямая соединительная линия 88"/>
            <p:cNvCxnSpPr/>
            <p:nvPr/>
          </p:nvCxnSpPr>
          <p:spPr>
            <a:xfrm flipH="1" flipV="1">
              <a:off x="6863306" y="3221580"/>
              <a:ext cx="1509" cy="1152000"/>
            </a:xfrm>
            <a:prstGeom prst="line">
              <a:avLst/>
            </a:prstGeom>
            <a:ln w="38100">
              <a:solidFill>
                <a:schemeClr val="bg1"/>
              </a:solidFill>
              <a:headEnd type="arrow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0" name="TextBox 89"/>
            <p:cNvSpPr txBox="1"/>
            <p:nvPr/>
          </p:nvSpPr>
          <p:spPr>
            <a:xfrm>
              <a:off x="6288877" y="3665296"/>
              <a:ext cx="57150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b="1" i="1" dirty="0" smtClean="0">
                  <a:solidFill>
                    <a:schemeClr val="bg1"/>
                  </a:solidFill>
                  <a:latin typeface="ISOCPEUR" panose="020B0604020202020204" pitchFamily="34" charset="0"/>
                </a:rPr>
                <a:t>R20</a:t>
              </a:r>
              <a:endParaRPr lang="ru-RU" b="1" i="1" dirty="0">
                <a:solidFill>
                  <a:schemeClr val="bg1"/>
                </a:solidFill>
                <a:latin typeface="ISOCPEUR" panose="020B0604020202020204" pitchFamily="34" charset="0"/>
              </a:endParaRPr>
            </a:p>
          </p:txBody>
        </p:sp>
      </p:grpSp>
      <p:sp>
        <p:nvSpPr>
          <p:cNvPr id="94" name="Овал 93"/>
          <p:cNvSpPr/>
          <p:nvPr/>
        </p:nvSpPr>
        <p:spPr>
          <a:xfrm>
            <a:off x="6840956" y="4352351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3" name="Текст 2"/>
          <p:cNvSpPr txBox="1">
            <a:spLocks/>
          </p:cNvSpPr>
          <p:nvPr/>
        </p:nvSpPr>
        <p:spPr bwMode="auto">
          <a:xfrm>
            <a:off x="104775" y="5416525"/>
            <a:ext cx="8915400" cy="917618"/>
          </a:xfrm>
          <a:prstGeom prst="rect">
            <a:avLst/>
          </a:prstGeom>
          <a:solidFill>
            <a:srgbClr val="FFFF00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 algn="ctr" fontAlgn="base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65000"/>
            </a:pPr>
            <a:r>
              <a:rPr lang="ru-RU" sz="2800" i="1" dirty="0" smtClean="0">
                <a:latin typeface="ISOCPEUR" panose="020B0604020202020204" pitchFamily="34" charset="0"/>
                <a:cs typeface="Arial" pitchFamily="34" charset="0"/>
              </a:rPr>
              <a:t>Коэффициент искажения по осям принимают равным - 1, т. е. </a:t>
            </a:r>
            <a:r>
              <a:rPr lang="ru-RU" sz="2800" b="1" i="1" dirty="0" smtClean="0">
                <a:solidFill>
                  <a:srgbClr val="FF0000"/>
                </a:solidFill>
                <a:latin typeface="ISOCPEUR" panose="020B0604020202020204" pitchFamily="34" charset="0"/>
                <a:cs typeface="Arial" pitchFamily="34" charset="0"/>
              </a:rPr>
              <a:t>откладывают действительную величину размера</a:t>
            </a:r>
            <a:endParaRPr lang="ru-RU" sz="2800" b="1" i="1" kern="0" dirty="0">
              <a:latin typeface="ISOCPEUR" panose="020B0604020202020204" pitchFamily="34" charset="0"/>
              <a:cs typeface="Arial" pitchFamily="34" charset="0"/>
            </a:endParaRPr>
          </a:p>
        </p:txBody>
      </p:sp>
      <p:sp>
        <p:nvSpPr>
          <p:cNvPr id="78" name="TextBox 77"/>
          <p:cNvSpPr txBox="1"/>
          <p:nvPr/>
        </p:nvSpPr>
        <p:spPr>
          <a:xfrm>
            <a:off x="6174842" y="4707160"/>
            <a:ext cx="13782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ISOCPEUR" panose="020B0604020202020204" pitchFamily="34" charset="0"/>
              </a:rPr>
              <a:t>0</a:t>
            </a:r>
            <a:r>
              <a:rPr lang="en-US" baseline="-25000" dirty="0" smtClean="0">
                <a:latin typeface="ISOCPEUR" panose="020B0604020202020204" pitchFamily="34" charset="0"/>
              </a:rPr>
              <a:t>2 </a:t>
            </a:r>
            <a:r>
              <a:rPr lang="en-US" dirty="0" smtClean="0">
                <a:latin typeface="ISOCPEUR" panose="020B0604020202020204" pitchFamily="34" charset="0"/>
              </a:rPr>
              <a:t>(250,235)</a:t>
            </a:r>
            <a:endParaRPr lang="ru-RU" dirty="0">
              <a:latin typeface="ISOCPEUR" panose="020B0604020202020204" pitchFamily="34" charset="0"/>
            </a:endParaRPr>
          </a:p>
        </p:txBody>
      </p:sp>
      <p:sp>
        <p:nvSpPr>
          <p:cNvPr id="3076" name="Дуга 3075"/>
          <p:cNvSpPr>
            <a:spLocks noChangeAspect="1"/>
          </p:cNvSpPr>
          <p:nvPr/>
        </p:nvSpPr>
        <p:spPr>
          <a:xfrm>
            <a:off x="5712815" y="2069580"/>
            <a:ext cx="2304000" cy="2304000"/>
          </a:xfrm>
          <a:prstGeom prst="arc">
            <a:avLst>
              <a:gd name="adj1" fmla="val 16222771"/>
              <a:gd name="adj2" fmla="val 16162193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6" name="Прямая соединительная линия 65"/>
          <p:cNvCxnSpPr/>
          <p:nvPr/>
        </p:nvCxnSpPr>
        <p:spPr>
          <a:xfrm>
            <a:off x="6858000" y="1764050"/>
            <a:ext cx="0" cy="292203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>
            <a:off x="5562600" y="3225068"/>
            <a:ext cx="2590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476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53" presetClass="entr" presetSubtype="16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3" presetID="53" presetClass="entr" presetSubtype="16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5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6" fill="hold">
                      <p:stCondLst>
                        <p:cond delay="indefinite"/>
                      </p:stCondLst>
                      <p:childTnLst>
                        <p:par>
                          <p:cTn id="157" fill="hold">
                            <p:stCondLst>
                              <p:cond delay="0"/>
                            </p:stCondLst>
                            <p:childTnLst>
                              <p:par>
                                <p:cTn id="15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3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8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1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6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9" dur="500"/>
                                        <p:tgtEl>
                                          <p:spTgt spid="1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0" fill="hold">
                      <p:stCondLst>
                        <p:cond delay="indefinite"/>
                      </p:stCondLst>
                      <p:childTnLst>
                        <p:par>
                          <p:cTn id="181" fill="hold">
                            <p:stCondLst>
                              <p:cond delay="0"/>
                            </p:stCondLst>
                            <p:childTnLst>
                              <p:par>
                                <p:cTn id="18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4" dur="500"/>
                                        <p:tgtEl>
                                          <p:spTgt spid="1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7" dur="500"/>
                                        <p:tgtEl>
                                          <p:spTgt spid="1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4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5" fill="hold">
                      <p:stCondLst>
                        <p:cond delay="indefinite"/>
                      </p:stCondLst>
                      <p:childTnLst>
                        <p:par>
                          <p:cTn id="206" fill="hold">
                            <p:stCondLst>
                              <p:cond delay="0"/>
                            </p:stCondLst>
                            <p:childTnLst>
                              <p:par>
                                <p:cTn id="20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1" presetClass="entr" presetSubtype="1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4" dur="5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226" dur="4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7" fill="hold">
                      <p:stCondLst>
                        <p:cond delay="indefinite"/>
                      </p:stCondLst>
                      <p:childTnLst>
                        <p:par>
                          <p:cTn id="228" fill="hold">
                            <p:stCondLst>
                              <p:cond delay="0"/>
                            </p:stCondLst>
                            <p:childTnLst>
                              <p:par>
                                <p:cTn id="229" presetID="53" presetClass="entr" presetSubtype="16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8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0" dur="3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1" presetID="8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-4200000">
                                      <p:cBhvr>
                                        <p:cTn id="252" dur="3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3" fill="hold">
                      <p:stCondLst>
                        <p:cond delay="indefinite"/>
                      </p:stCondLst>
                      <p:childTnLst>
                        <p:par>
                          <p:cTn id="254" fill="hold">
                            <p:stCondLst>
                              <p:cond delay="0"/>
                            </p:stCondLst>
                            <p:childTnLst>
                              <p:par>
                                <p:cTn id="25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7" dur="33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8" presetID="8" presetClass="emph" presetSubtype="0" fill="remove" nodeType="withEffect">
                                  <p:stCondLst>
                                    <p:cond delay="0"/>
                                  </p:stCondLst>
                                  <p:childTnLst>
                                    <p:animRot by="4200000">
                                      <p:cBhvr>
                                        <p:cTn id="259" dur="33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53" presetClass="entr" presetSubtype="16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4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6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53" presetClass="entr" presetSubtype="16" repeatCount="5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9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8" fill="hold">
                      <p:stCondLst>
                        <p:cond delay="indefinite"/>
                      </p:stCondLst>
                      <p:childTnLst>
                        <p:par>
                          <p:cTn id="279" fill="hold">
                            <p:stCondLst>
                              <p:cond delay="0"/>
                            </p:stCondLst>
                            <p:childTnLst>
                              <p:par>
                                <p:cTn id="28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5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6" fill="hold">
                      <p:stCondLst>
                        <p:cond delay="indefinite"/>
                      </p:stCondLst>
                      <p:childTnLst>
                        <p:par>
                          <p:cTn id="287" fill="hold">
                            <p:stCondLst>
                              <p:cond delay="0"/>
                            </p:stCondLst>
                            <p:childTnLst>
                              <p:par>
                                <p:cTn id="28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4" fill="hold">
                      <p:stCondLst>
                        <p:cond delay="indefinite"/>
                      </p:stCondLst>
                      <p:childTnLst>
                        <p:par>
                          <p:cTn id="295" fill="hold">
                            <p:stCondLst>
                              <p:cond delay="0"/>
                            </p:stCondLst>
                            <p:childTnLst>
                              <p:par>
                                <p:cTn id="29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8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1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2" fill="hold">
                      <p:stCondLst>
                        <p:cond delay="indefinite"/>
                      </p:stCondLst>
                      <p:childTnLst>
                        <p:par>
                          <p:cTn id="303" fill="hold">
                            <p:stCondLst>
                              <p:cond delay="0"/>
                            </p:stCondLst>
                            <p:childTnLst>
                              <p:par>
                                <p:cTn id="30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10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8" fill="hold">
                      <p:stCondLst>
                        <p:cond delay="indefinite"/>
                      </p:stCondLst>
                      <p:childTnLst>
                        <p:par>
                          <p:cTn id="329" fill="hold">
                            <p:stCondLst>
                              <p:cond delay="0"/>
                            </p:stCondLst>
                            <p:childTnLst>
                              <p:par>
                                <p:cTn id="3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2" dur="5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5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6" fill="hold">
                      <p:stCondLst>
                        <p:cond delay="indefinite"/>
                      </p:stCondLst>
                      <p:childTnLst>
                        <p:par>
                          <p:cTn id="337" fill="hold">
                            <p:stCondLst>
                              <p:cond delay="0"/>
                            </p:stCondLst>
                            <p:childTnLst>
                              <p:par>
                                <p:cTn id="3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0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3" dur="5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4" fill="hold">
                      <p:stCondLst>
                        <p:cond delay="indefinite"/>
                      </p:stCondLst>
                      <p:childTnLst>
                        <p:par>
                          <p:cTn id="345" fill="hold">
                            <p:stCondLst>
                              <p:cond delay="0"/>
                            </p:stCondLst>
                            <p:childTnLst>
                              <p:par>
                                <p:cTn id="3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8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1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2" fill="hold">
                      <p:stCondLst>
                        <p:cond delay="indefinite"/>
                      </p:stCondLst>
                      <p:childTnLst>
                        <p:par>
                          <p:cTn id="353" fill="hold">
                            <p:stCondLst>
                              <p:cond delay="0"/>
                            </p:stCondLst>
                            <p:childTnLst>
                              <p:par>
                                <p:cTn id="35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6" dur="10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" grpId="0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71" grpId="0" animBg="1"/>
      <p:bldP spid="71" grpId="1" animBg="1"/>
      <p:bldP spid="115" grpId="0"/>
      <p:bldP spid="121" grpId="0" animBg="1"/>
      <p:bldP spid="121" grpId="1" animBg="1"/>
      <p:bldP spid="135" grpId="0"/>
      <p:bldP spid="136" grpId="0"/>
      <p:bldP spid="3078" grpId="0" animBg="1"/>
      <p:bldP spid="141" grpId="0" animBg="1"/>
      <p:bldP spid="142" grpId="0" animBg="1"/>
      <p:bldP spid="143" grpId="0"/>
      <p:bldP spid="145" grpId="0"/>
      <p:bldP spid="146" grpId="0"/>
      <p:bldP spid="149" grpId="0" animBg="1"/>
      <p:bldP spid="150" grpId="0" animBg="1"/>
      <p:bldP spid="150" grpId="1" animBg="1"/>
      <p:bldP spid="151" grpId="0" animBg="1"/>
      <p:bldP spid="152" grpId="0" animBg="1"/>
      <p:bldP spid="157" grpId="0" animBg="1"/>
      <p:bldP spid="158" grpId="0" animBg="1"/>
      <p:bldP spid="159" grpId="0" animBg="1"/>
      <p:bldP spid="160" grpId="0"/>
      <p:bldP spid="161" grpId="0"/>
      <p:bldP spid="162" grpId="0"/>
      <p:bldP spid="3" grpId="0"/>
      <p:bldP spid="76" grpId="0"/>
      <p:bldP spid="77" grpId="0"/>
      <p:bldP spid="79" grpId="0" animBg="1"/>
      <p:bldP spid="79" grpId="1" animBg="1"/>
      <p:bldP spid="80" grpId="0" animBg="1"/>
      <p:bldP spid="94" grpId="0" animBg="1"/>
      <p:bldP spid="94" grpId="1" animBg="1"/>
      <p:bldP spid="163" grpId="0" animBg="1"/>
      <p:bldP spid="78" grpId="0"/>
      <p:bldP spid="78" grpId="1"/>
      <p:bldP spid="3076" grpId="1" animBg="1"/>
      <p:bldP spid="3076" grpId="2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1" name="Прямая соединительная линия 60"/>
          <p:cNvCxnSpPr/>
          <p:nvPr/>
        </p:nvCxnSpPr>
        <p:spPr>
          <a:xfrm flipH="1">
            <a:off x="4530731" y="2957514"/>
            <a:ext cx="2337823" cy="1352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единительная линия 31"/>
          <p:cNvCxnSpPr/>
          <p:nvPr/>
        </p:nvCxnSpPr>
        <p:spPr>
          <a:xfrm flipH="1">
            <a:off x="5153064" y="3553294"/>
            <a:ext cx="701167" cy="400300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5843434" y="3157622"/>
            <a:ext cx="701167" cy="400300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TextBox 67"/>
          <p:cNvSpPr txBox="1"/>
          <p:nvPr/>
        </p:nvSpPr>
        <p:spPr>
          <a:xfrm rot="19859333">
            <a:off x="5771327" y="2975165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15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2037955" y="3224215"/>
            <a:ext cx="809946" cy="1524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 flipV="1">
            <a:off x="876694" y="3224216"/>
            <a:ext cx="1971207" cy="33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>
            <a:off x="1233564" y="3230828"/>
            <a:ext cx="804391" cy="151738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Равнобедренный треугольник 20"/>
          <p:cNvSpPr/>
          <p:nvPr/>
        </p:nvSpPr>
        <p:spPr>
          <a:xfrm flipV="1">
            <a:off x="1244603" y="3221433"/>
            <a:ext cx="1608391" cy="1524000"/>
          </a:xfrm>
          <a:custGeom>
            <a:avLst/>
            <a:gdLst>
              <a:gd name="connsiteX0" fmla="*/ 0 w 1060704"/>
              <a:gd name="connsiteY0" fmla="*/ 914400 h 914400"/>
              <a:gd name="connsiteX1" fmla="*/ 530352 w 1060704"/>
              <a:gd name="connsiteY1" fmla="*/ 0 h 914400"/>
              <a:gd name="connsiteX2" fmla="*/ 1060704 w 1060704"/>
              <a:gd name="connsiteY2" fmla="*/ 914400 h 914400"/>
              <a:gd name="connsiteX3" fmla="*/ 0 w 1060704"/>
              <a:gd name="connsiteY3" fmla="*/ 914400 h 914400"/>
              <a:gd name="connsiteX0" fmla="*/ 0 w 1608391"/>
              <a:gd name="connsiteY0" fmla="*/ 914400 h 923925"/>
              <a:gd name="connsiteX1" fmla="*/ 530352 w 1608391"/>
              <a:gd name="connsiteY1" fmla="*/ 0 h 923925"/>
              <a:gd name="connsiteX2" fmla="*/ 1608391 w 1608391"/>
              <a:gd name="connsiteY2" fmla="*/ 923925 h 923925"/>
              <a:gd name="connsiteX3" fmla="*/ 0 w 1608391"/>
              <a:gd name="connsiteY3" fmla="*/ 914400 h 923925"/>
              <a:gd name="connsiteX0" fmla="*/ 0 w 1608391"/>
              <a:gd name="connsiteY0" fmla="*/ 1514475 h 1524000"/>
              <a:gd name="connsiteX1" fmla="*/ 797052 w 1608391"/>
              <a:gd name="connsiteY1" fmla="*/ 0 h 1524000"/>
              <a:gd name="connsiteX2" fmla="*/ 1608391 w 1608391"/>
              <a:gd name="connsiteY2" fmla="*/ 1524000 h 1524000"/>
              <a:gd name="connsiteX3" fmla="*/ 0 w 1608391"/>
              <a:gd name="connsiteY3" fmla="*/ 1514475 h 1524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8391" h="1524000">
                <a:moveTo>
                  <a:pt x="0" y="1514475"/>
                </a:moveTo>
                <a:lnTo>
                  <a:pt x="797052" y="0"/>
                </a:lnTo>
                <a:lnTo>
                  <a:pt x="1608391" y="1524000"/>
                </a:lnTo>
                <a:lnTo>
                  <a:pt x="0" y="1514475"/>
                </a:lnTo>
                <a:close/>
              </a:path>
            </a:pathLst>
          </a:cu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2037954" y="3220909"/>
            <a:ext cx="2778" cy="18082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763189" y="228600"/>
            <a:ext cx="7253626" cy="861774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FF0000"/>
                </a:solidFill>
                <a:latin typeface="ISOCPEUR" panose="020B0604020202020204" pitchFamily="34" charset="0"/>
              </a:rPr>
              <a:t>Изометрия треугольника на горизонтальной плоскости проекций </a:t>
            </a:r>
            <a:endParaRPr lang="ru-RU" sz="2500" b="1" i="1" dirty="0">
              <a:solidFill>
                <a:srgbClr val="FF0000"/>
              </a:solidFill>
              <a:latin typeface="ISOCPEUR" panose="020B0604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81350" y="2045562"/>
            <a:ext cx="18605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ISOCPEUR" panose="020B0604020202020204" pitchFamily="34" charset="0"/>
              </a:rPr>
              <a:t>0</a:t>
            </a:r>
            <a:r>
              <a:rPr lang="ru-RU" sz="3200" i="1" baseline="-25000" dirty="0" smtClean="0">
                <a:latin typeface="ISOCPEUR" panose="020B0604020202020204" pitchFamily="34" charset="0"/>
              </a:rPr>
              <a:t>3 </a:t>
            </a:r>
            <a:r>
              <a:rPr lang="ru-RU" sz="3200" i="1" dirty="0" smtClean="0">
                <a:latin typeface="ISOCPEUR" panose="020B0604020202020204" pitchFamily="34" charset="0"/>
              </a:rPr>
              <a:t>(85,170)</a:t>
            </a:r>
            <a:endParaRPr lang="ru-RU" sz="3200" i="1" baseline="-25000" dirty="0">
              <a:latin typeface="ISOCPEUR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353175" y="2063175"/>
            <a:ext cx="2057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ISOCPEUR" panose="020B0604020202020204" pitchFamily="34" charset="0"/>
              </a:rPr>
              <a:t>0</a:t>
            </a:r>
            <a:r>
              <a:rPr lang="ru-RU" sz="3200" i="1" baseline="-25000" dirty="0" smtClean="0">
                <a:latin typeface="ISOCPEUR" panose="020B0604020202020204" pitchFamily="34" charset="0"/>
              </a:rPr>
              <a:t>4 </a:t>
            </a:r>
            <a:r>
              <a:rPr lang="ru-RU" sz="3200" i="1" dirty="0" smtClean="0">
                <a:latin typeface="ISOCPEUR" panose="020B0604020202020204" pitchFamily="34" charset="0"/>
              </a:rPr>
              <a:t>(150,170)</a:t>
            </a:r>
            <a:endParaRPr lang="ru-RU" sz="3200" i="1" baseline="-25000" dirty="0">
              <a:latin typeface="ISOCPEUR" panose="020B0604020202020204" pitchFamily="34" charset="0"/>
            </a:endParaRPr>
          </a:p>
        </p:txBody>
      </p:sp>
      <p:cxnSp>
        <p:nvCxnSpPr>
          <p:cNvPr id="6" name="Прямая соединительная линия 5"/>
          <p:cNvCxnSpPr/>
          <p:nvPr/>
        </p:nvCxnSpPr>
        <p:spPr>
          <a:xfrm flipH="1">
            <a:off x="533400" y="2686052"/>
            <a:ext cx="2971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228980" y="2433200"/>
            <a:ext cx="0" cy="29770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>
            <a:off x="2038352" y="4986341"/>
            <a:ext cx="1190628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876694" y="4748215"/>
            <a:ext cx="1161261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единительная линия 26"/>
          <p:cNvCxnSpPr/>
          <p:nvPr/>
        </p:nvCxnSpPr>
        <p:spPr>
          <a:xfrm flipV="1">
            <a:off x="1233564" y="2971800"/>
            <a:ext cx="0" cy="2557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flipV="1">
            <a:off x="2847901" y="2971800"/>
            <a:ext cx="0" cy="25572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>
            <a:off x="1233564" y="3024185"/>
            <a:ext cx="1614337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>
            <a:off x="933452" y="2686052"/>
            <a:ext cx="0" cy="54147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единительная линия 39"/>
          <p:cNvCxnSpPr/>
          <p:nvPr/>
        </p:nvCxnSpPr>
        <p:spPr>
          <a:xfrm>
            <a:off x="933452" y="3227522"/>
            <a:ext cx="0" cy="1520693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>
            <a:off x="2376481" y="4603667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22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1776415" y="264966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30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44" name="TextBox 43"/>
          <p:cNvSpPr txBox="1"/>
          <p:nvPr/>
        </p:nvSpPr>
        <p:spPr>
          <a:xfrm rot="16200000">
            <a:off x="521645" y="3741090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28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 rot="16200000">
            <a:off x="515927" y="2707629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10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139700" y="235585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x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47" name="TextBox 46"/>
          <p:cNvSpPr txBox="1"/>
          <p:nvPr/>
        </p:nvSpPr>
        <p:spPr>
          <a:xfrm>
            <a:off x="3028950" y="534670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y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8435975" y="339090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y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3733800" y="3618308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x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6226175" y="152869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z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cxnSp>
        <p:nvCxnSpPr>
          <p:cNvPr id="51" name="Прямая соединительная линия 50"/>
          <p:cNvCxnSpPr/>
          <p:nvPr/>
        </p:nvCxnSpPr>
        <p:spPr>
          <a:xfrm>
            <a:off x="6403975" y="2057400"/>
            <a:ext cx="0" cy="6286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 flipH="1">
            <a:off x="4062977" y="2686050"/>
            <a:ext cx="2337823" cy="13525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6400800" y="2679700"/>
            <a:ext cx="2333625" cy="13493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 flipH="1">
            <a:off x="7316588" y="3791625"/>
            <a:ext cx="1031153" cy="602498"/>
          </a:xfrm>
          <a:prstGeom prst="line">
            <a:avLst/>
          </a:prstGeom>
          <a:ln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6070994" y="2853167"/>
            <a:ext cx="485742" cy="290151"/>
          </a:xfrm>
          <a:prstGeom prst="line">
            <a:avLst/>
          </a:prstGeom>
          <a:ln>
            <a:headEnd type="stealth" w="med" len="lg"/>
            <a:tailEnd type="stealth" w="med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5854231" y="3553294"/>
            <a:ext cx="1857843" cy="10742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Овал 36"/>
          <p:cNvSpPr/>
          <p:nvPr/>
        </p:nvSpPr>
        <p:spPr>
          <a:xfrm>
            <a:off x="3205480" y="2667000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2" name="TextBox 51"/>
          <p:cNvSpPr txBox="1"/>
          <p:nvPr/>
        </p:nvSpPr>
        <p:spPr>
          <a:xfrm>
            <a:off x="1747372" y="2334398"/>
            <a:ext cx="46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55</a:t>
            </a:r>
            <a:endParaRPr lang="ru-RU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3207369" y="3922031"/>
            <a:ext cx="462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55</a:t>
            </a:r>
            <a:endParaRPr lang="ru-RU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55" name="Овал 54"/>
          <p:cNvSpPr/>
          <p:nvPr/>
        </p:nvSpPr>
        <p:spPr>
          <a:xfrm>
            <a:off x="6380480" y="2667635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TextBox 56"/>
          <p:cNvSpPr txBox="1"/>
          <p:nvPr/>
        </p:nvSpPr>
        <p:spPr>
          <a:xfrm rot="2022887">
            <a:off x="6203074" y="2684337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10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 rot="19530930">
            <a:off x="7391400" y="3712111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22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66" name="TextBox 65"/>
          <p:cNvSpPr txBox="1"/>
          <p:nvPr/>
        </p:nvSpPr>
        <p:spPr>
          <a:xfrm rot="19859333">
            <a:off x="5080957" y="3370837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15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cxnSp>
        <p:nvCxnSpPr>
          <p:cNvPr id="35" name="Прямая соединительная линия 34"/>
          <p:cNvCxnSpPr/>
          <p:nvPr/>
        </p:nvCxnSpPr>
        <p:spPr>
          <a:xfrm>
            <a:off x="5854231" y="3553294"/>
            <a:ext cx="1297615" cy="754426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 rot="1893742">
            <a:off x="6295489" y="3557653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28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6556736" y="3143318"/>
            <a:ext cx="595110" cy="11644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 flipV="1">
            <a:off x="5153064" y="3953594"/>
            <a:ext cx="1998782" cy="35412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V="1">
            <a:off x="5153064" y="3157623"/>
            <a:ext cx="1403672" cy="795971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2036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9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7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0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3" fill="hold">
                      <p:stCondLst>
                        <p:cond delay="indefinite"/>
                      </p:stCondLst>
                      <p:childTnLst>
                        <p:par>
                          <p:cTn id="214" fill="hold">
                            <p:stCondLst>
                              <p:cond delay="0"/>
                            </p:stCondLst>
                            <p:childTnLst>
                              <p:par>
                                <p:cTn id="2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1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2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8" fill="hold">
                      <p:stCondLst>
                        <p:cond delay="indefinite"/>
                      </p:stCondLst>
                      <p:childTnLst>
                        <p:par>
                          <p:cTn id="229" fill="hold">
                            <p:stCondLst>
                              <p:cond delay="0"/>
                            </p:stCondLst>
                            <p:childTnLst>
                              <p:par>
                                <p:cTn id="23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3" fill="hold">
                      <p:stCondLst>
                        <p:cond delay="indefinite"/>
                      </p:stCondLst>
                      <p:childTnLst>
                        <p:par>
                          <p:cTn id="234" fill="hold">
                            <p:stCondLst>
                              <p:cond delay="0"/>
                            </p:stCondLst>
                            <p:childTnLst>
                              <p:par>
                                <p:cTn id="23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/>
      <p:bldP spid="21" grpId="0" animBg="1"/>
      <p:bldP spid="2" grpId="0"/>
      <p:bldP spid="5" grpId="0"/>
      <p:bldP spid="41" grpId="0"/>
      <p:bldP spid="43" grpId="0"/>
      <p:bldP spid="44" grpId="0"/>
      <p:bldP spid="45" grpId="0"/>
      <p:bldP spid="42" grpId="0"/>
      <p:bldP spid="47" grpId="0"/>
      <p:bldP spid="48" grpId="0"/>
      <p:bldP spid="49" grpId="0"/>
      <p:bldP spid="50" grpId="0"/>
      <p:bldP spid="37" grpId="0" animBg="1"/>
      <p:bldP spid="52" grpId="0"/>
      <p:bldP spid="53" grpId="0"/>
      <p:bldP spid="55" grpId="0" animBg="1"/>
      <p:bldP spid="57" grpId="0"/>
      <p:bldP spid="58" grpId="0"/>
      <p:bldP spid="66" grpId="0"/>
      <p:bldP spid="6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вал 2"/>
          <p:cNvSpPr>
            <a:spLocks noChangeAspect="1"/>
          </p:cNvSpPr>
          <p:nvPr/>
        </p:nvSpPr>
        <p:spPr>
          <a:xfrm>
            <a:off x="848567" y="2712500"/>
            <a:ext cx="2472480" cy="2472480"/>
          </a:xfrm>
          <a:prstGeom prst="ellipse">
            <a:avLst/>
          </a:prstGeom>
          <a:ln w="9525"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1" name="Прямая соединительная линия 90"/>
          <p:cNvCxnSpPr/>
          <p:nvPr/>
        </p:nvCxnSpPr>
        <p:spPr>
          <a:xfrm>
            <a:off x="1438575" y="2883489"/>
            <a:ext cx="131385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Прямая соединительная линия 88"/>
          <p:cNvCxnSpPr/>
          <p:nvPr/>
        </p:nvCxnSpPr>
        <p:spPr>
          <a:xfrm>
            <a:off x="4996381" y="3239921"/>
            <a:ext cx="2350426" cy="135494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>
            <a:off x="5898097" y="3766052"/>
            <a:ext cx="2462731" cy="1427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6597987" y="4482671"/>
            <a:ext cx="531475" cy="311943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 flipV="1">
            <a:off x="7144083" y="4161466"/>
            <a:ext cx="531475" cy="311943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 flipH="1">
            <a:off x="6600308" y="4171650"/>
            <a:ext cx="1072075" cy="61674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flipH="1">
            <a:off x="4038600" y="2706666"/>
            <a:ext cx="2462731" cy="1427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 flipV="1">
            <a:off x="4752971" y="3417424"/>
            <a:ext cx="531475" cy="311943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Дуга 12"/>
          <p:cNvSpPr/>
          <p:nvPr/>
        </p:nvSpPr>
        <p:spPr>
          <a:xfrm>
            <a:off x="-369506" y="2727840"/>
            <a:ext cx="2444900" cy="2444900"/>
          </a:xfrm>
          <a:prstGeom prst="arc">
            <a:avLst>
              <a:gd name="adj1" fmla="val 17086418"/>
              <a:gd name="adj2" fmla="val 422618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Дуга 14"/>
          <p:cNvSpPr/>
          <p:nvPr/>
        </p:nvSpPr>
        <p:spPr>
          <a:xfrm flipH="1">
            <a:off x="2098525" y="2727840"/>
            <a:ext cx="2444900" cy="2444900"/>
          </a:xfrm>
          <a:prstGeom prst="arc">
            <a:avLst>
              <a:gd name="adj1" fmla="val 17110609"/>
              <a:gd name="adj2" fmla="val 4403918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2084807" y="2540000"/>
            <a:ext cx="0" cy="31178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>
            <a:off x="392494" y="3948740"/>
            <a:ext cx="310515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63189" y="228600"/>
            <a:ext cx="7253626" cy="861774"/>
          </a:xfrm>
          <a:prstGeom prst="rect">
            <a:avLst/>
          </a:prstGeom>
          <a:solidFill>
            <a:schemeClr val="bg1">
              <a:lumMod val="95000"/>
            </a:schemeClr>
          </a:solidFill>
          <a:ln w="63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2500" b="1" i="1" dirty="0" smtClean="0">
                <a:solidFill>
                  <a:srgbClr val="FF0000"/>
                </a:solidFill>
                <a:latin typeface="ISOCPEUR" panose="020B0604020202020204" pitchFamily="34" charset="0"/>
              </a:rPr>
              <a:t>Изометрия шестиугольника на горизонтальной плоскости проекций </a:t>
            </a:r>
            <a:endParaRPr lang="ru-RU" sz="2500" b="1" i="1" dirty="0">
              <a:solidFill>
                <a:srgbClr val="FF0000"/>
              </a:solidFill>
              <a:latin typeface="ISOCPEUR" panose="020B0604020202020204" pitchFamily="34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3497644" y="2305050"/>
            <a:ext cx="0" cy="356235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392494" y="2540000"/>
            <a:ext cx="33528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3466008" y="1929825"/>
            <a:ext cx="17716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ISOCPEUR" panose="020B0604020202020204" pitchFamily="34" charset="0"/>
              </a:rPr>
              <a:t>0</a:t>
            </a:r>
            <a:r>
              <a:rPr lang="en-US" sz="3200" i="1" baseline="-25000" dirty="0" smtClean="0">
                <a:latin typeface="ISOCPEUR" panose="020B0604020202020204" pitchFamily="34" charset="0"/>
              </a:rPr>
              <a:t>5</a:t>
            </a:r>
            <a:r>
              <a:rPr lang="ru-RU" sz="3200" i="1" baseline="-25000" dirty="0" smtClean="0">
                <a:latin typeface="ISOCPEUR" panose="020B0604020202020204" pitchFamily="34" charset="0"/>
              </a:rPr>
              <a:t> </a:t>
            </a:r>
            <a:r>
              <a:rPr lang="ru-RU" sz="3200" i="1" dirty="0" smtClean="0">
                <a:latin typeface="ISOCPEUR" panose="020B0604020202020204" pitchFamily="34" charset="0"/>
              </a:rPr>
              <a:t>(85,</a:t>
            </a:r>
            <a:r>
              <a:rPr lang="en-US" sz="3200" i="1" dirty="0" smtClean="0">
                <a:latin typeface="ISOCPEUR" panose="020B0604020202020204" pitchFamily="34" charset="0"/>
              </a:rPr>
              <a:t>9</a:t>
            </a:r>
            <a:r>
              <a:rPr lang="ru-RU" sz="3200" i="1" dirty="0" smtClean="0">
                <a:latin typeface="ISOCPEUR" panose="020B0604020202020204" pitchFamily="34" charset="0"/>
              </a:rPr>
              <a:t>0)</a:t>
            </a:r>
            <a:endParaRPr lang="ru-RU" sz="3200" i="1" baseline="-25000" dirty="0">
              <a:latin typeface="ISOCPEUR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6331792" y="2006025"/>
            <a:ext cx="19050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i="1" dirty="0" smtClean="0">
                <a:latin typeface="ISOCPEUR" panose="020B0604020202020204" pitchFamily="34" charset="0"/>
              </a:rPr>
              <a:t>0</a:t>
            </a:r>
            <a:r>
              <a:rPr lang="en-US" sz="3200" i="1" baseline="-25000" dirty="0" smtClean="0">
                <a:latin typeface="ISOCPEUR" panose="020B0604020202020204" pitchFamily="34" charset="0"/>
              </a:rPr>
              <a:t>6</a:t>
            </a:r>
            <a:r>
              <a:rPr lang="ru-RU" sz="3200" i="1" baseline="-25000" dirty="0" smtClean="0">
                <a:latin typeface="ISOCPEUR" panose="020B0604020202020204" pitchFamily="34" charset="0"/>
              </a:rPr>
              <a:t> </a:t>
            </a:r>
            <a:r>
              <a:rPr lang="ru-RU" sz="3200" i="1" dirty="0" smtClean="0">
                <a:latin typeface="ISOCPEUR" panose="020B0604020202020204" pitchFamily="34" charset="0"/>
              </a:rPr>
              <a:t>(</a:t>
            </a:r>
            <a:r>
              <a:rPr lang="en-US" sz="3200" i="1" dirty="0" smtClean="0">
                <a:latin typeface="ISOCPEUR" panose="020B0604020202020204" pitchFamily="34" charset="0"/>
              </a:rPr>
              <a:t>1</a:t>
            </a:r>
            <a:r>
              <a:rPr lang="ru-RU" sz="3200" i="1" dirty="0" smtClean="0">
                <a:latin typeface="ISOCPEUR" panose="020B0604020202020204" pitchFamily="34" charset="0"/>
              </a:rPr>
              <a:t>5</a:t>
            </a:r>
            <a:r>
              <a:rPr lang="en-US" sz="3200" i="1" dirty="0" smtClean="0">
                <a:latin typeface="ISOCPEUR" panose="020B0604020202020204" pitchFamily="34" charset="0"/>
              </a:rPr>
              <a:t>0</a:t>
            </a:r>
            <a:r>
              <a:rPr lang="ru-RU" sz="3200" i="1" dirty="0" smtClean="0">
                <a:latin typeface="ISOCPEUR" panose="020B0604020202020204" pitchFamily="34" charset="0"/>
              </a:rPr>
              <a:t>,</a:t>
            </a:r>
            <a:r>
              <a:rPr lang="en-US" sz="3200" i="1" dirty="0" smtClean="0">
                <a:latin typeface="ISOCPEUR" panose="020B0604020202020204" pitchFamily="34" charset="0"/>
              </a:rPr>
              <a:t>9</a:t>
            </a:r>
            <a:r>
              <a:rPr lang="ru-RU" sz="3200" i="1" dirty="0" smtClean="0">
                <a:latin typeface="ISOCPEUR" panose="020B0604020202020204" pitchFamily="34" charset="0"/>
              </a:rPr>
              <a:t>0)</a:t>
            </a:r>
            <a:endParaRPr lang="ru-RU" sz="3200" i="1" baseline="-25000" dirty="0">
              <a:latin typeface="ISOCPEUR" panose="020B0604020202020204" pitchFamily="34" charset="0"/>
            </a:endParaRPr>
          </a:p>
        </p:txBody>
      </p:sp>
      <p:cxnSp>
        <p:nvCxnSpPr>
          <p:cNvPr id="10" name="Прямая соединительная линия 9"/>
          <p:cNvCxnSpPr>
            <a:stCxn id="3" idx="7"/>
            <a:endCxn id="3" idx="3"/>
          </p:cNvCxnSpPr>
          <p:nvPr/>
        </p:nvCxnSpPr>
        <p:spPr>
          <a:xfrm flipH="1">
            <a:off x="1210653" y="3074586"/>
            <a:ext cx="1748308" cy="174830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 flipV="1">
            <a:off x="2945543" y="2893090"/>
            <a:ext cx="190151" cy="190151"/>
          </a:xfrm>
          <a:prstGeom prst="line">
            <a:avLst/>
          </a:prstGeom>
          <a:ln>
            <a:headEnd type="stealth" w="sm" len="lg"/>
            <a:tailEnd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>
            <a:stCxn id="3" idx="3"/>
          </p:cNvCxnSpPr>
          <p:nvPr/>
        </p:nvCxnSpPr>
        <p:spPr>
          <a:xfrm flipH="1">
            <a:off x="931846" y="4822894"/>
            <a:ext cx="278807" cy="278807"/>
          </a:xfrm>
          <a:prstGeom prst="line">
            <a:avLst/>
          </a:prstGeom>
          <a:ln>
            <a:head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472393" y="5101701"/>
            <a:ext cx="45469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496208" y="2540000"/>
            <a:ext cx="0" cy="1415051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единительная линия 38"/>
          <p:cNvCxnSpPr/>
          <p:nvPr/>
        </p:nvCxnSpPr>
        <p:spPr>
          <a:xfrm>
            <a:off x="2082381" y="5562600"/>
            <a:ext cx="1415263" cy="0"/>
          </a:xfrm>
          <a:prstGeom prst="line">
            <a:avLst/>
          </a:prstGeom>
          <a:ln>
            <a:headEnd type="stealth" w="sm" len="lg"/>
            <a:tailEnd type="stealth" w="sm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TextBox 40"/>
          <p:cNvSpPr txBox="1"/>
          <p:nvPr/>
        </p:nvSpPr>
        <p:spPr>
          <a:xfrm rot="16200000">
            <a:off x="77321" y="3054197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32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40375" y="5195843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3</a:t>
            </a:r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2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49627" y="4690988"/>
            <a:ext cx="761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0000FF"/>
                </a:solidFill>
                <a:latin typeface="ISOCPEUR"/>
              </a:rPr>
              <a:t>Ø</a:t>
            </a:r>
            <a:r>
              <a:rPr lang="en-US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56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cxnSp>
        <p:nvCxnSpPr>
          <p:cNvPr id="44" name="Прямая соединительная линия 43"/>
          <p:cNvCxnSpPr/>
          <p:nvPr/>
        </p:nvCxnSpPr>
        <p:spPr>
          <a:xfrm>
            <a:off x="6206704" y="2057400"/>
            <a:ext cx="0" cy="48260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/>
          <p:cNvSpPr txBox="1"/>
          <p:nvPr/>
        </p:nvSpPr>
        <p:spPr>
          <a:xfrm>
            <a:off x="320846" y="2045314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x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48" name="TextBox 47"/>
          <p:cNvSpPr txBox="1"/>
          <p:nvPr/>
        </p:nvSpPr>
        <p:spPr>
          <a:xfrm>
            <a:off x="3537884" y="543296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y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6053655" y="1623576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z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553957" y="350520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x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sp>
        <p:nvSpPr>
          <p:cNvPr id="51" name="TextBox 50"/>
          <p:cNvSpPr txBox="1"/>
          <p:nvPr/>
        </p:nvSpPr>
        <p:spPr>
          <a:xfrm>
            <a:off x="8475452" y="3352800"/>
            <a:ext cx="30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smtClean="0">
                <a:latin typeface="ISOCPEUR" panose="020B0604020202020204" pitchFamily="34" charset="0"/>
              </a:rPr>
              <a:t>y</a:t>
            </a:r>
            <a:endParaRPr lang="ru-RU" sz="2800" i="1" dirty="0">
              <a:latin typeface="ISOCPEUR" panose="020B0604020202020204" pitchFamily="34" charset="0"/>
            </a:endParaRPr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flipH="1">
            <a:off x="3743325" y="2540000"/>
            <a:ext cx="2462731" cy="1427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6206704" y="2540000"/>
            <a:ext cx="2480096" cy="143192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flipH="1">
            <a:off x="4962526" y="3239921"/>
            <a:ext cx="2462731" cy="1427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5824539" y="3100388"/>
            <a:ext cx="1452561" cy="22383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Прямая соединительная линия 79"/>
          <p:cNvCxnSpPr/>
          <p:nvPr/>
        </p:nvCxnSpPr>
        <p:spPr>
          <a:xfrm>
            <a:off x="7277100" y="3324225"/>
            <a:ext cx="395283" cy="84742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Прямая соединительная линия 83"/>
          <p:cNvCxnSpPr/>
          <p:nvPr/>
        </p:nvCxnSpPr>
        <p:spPr>
          <a:xfrm flipH="1" flipV="1">
            <a:off x="5129213" y="4562475"/>
            <a:ext cx="1466845" cy="225919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Прямая соединительная линия 87"/>
          <p:cNvCxnSpPr/>
          <p:nvPr/>
        </p:nvCxnSpPr>
        <p:spPr>
          <a:xfrm flipH="1" flipV="1">
            <a:off x="4748213" y="3724275"/>
            <a:ext cx="381000" cy="838202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Овал 44"/>
          <p:cNvSpPr/>
          <p:nvPr/>
        </p:nvSpPr>
        <p:spPr>
          <a:xfrm>
            <a:off x="3479800" y="2520950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6181251" y="2521107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3" name="TextBox 52"/>
          <p:cNvSpPr txBox="1"/>
          <p:nvPr/>
        </p:nvSpPr>
        <p:spPr>
          <a:xfrm>
            <a:off x="1881074" y="2109742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75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3491199" y="4227383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i="1" dirty="0" smtClean="0">
                <a:solidFill>
                  <a:srgbClr val="0000FF"/>
                </a:solidFill>
                <a:latin typeface="ISOCPEUR" panose="020B0604020202020204" pitchFamily="34" charset="0"/>
              </a:rPr>
              <a:t>75</a:t>
            </a:r>
            <a:endParaRPr lang="ru-RU" sz="2400" i="1" dirty="0">
              <a:solidFill>
                <a:srgbClr val="0000FF"/>
              </a:solidFill>
              <a:latin typeface="ISOCPEUR" panose="020B0604020202020204" pitchFamily="34" charset="0"/>
            </a:endParaRPr>
          </a:p>
        </p:txBody>
      </p:sp>
      <p:sp>
        <p:nvSpPr>
          <p:cNvPr id="56" name="Овал 55"/>
          <p:cNvSpPr/>
          <p:nvPr/>
        </p:nvSpPr>
        <p:spPr>
          <a:xfrm>
            <a:off x="3295447" y="3925880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Овал 56"/>
          <p:cNvSpPr/>
          <p:nvPr/>
        </p:nvSpPr>
        <p:spPr>
          <a:xfrm>
            <a:off x="820856" y="3925880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единительная линия 4"/>
          <p:cNvCxnSpPr/>
          <p:nvPr/>
        </p:nvCxnSpPr>
        <p:spPr>
          <a:xfrm flipH="1">
            <a:off x="4996381" y="2545556"/>
            <a:ext cx="1206775" cy="694365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TextBox 57"/>
          <p:cNvSpPr txBox="1"/>
          <p:nvPr/>
        </p:nvSpPr>
        <p:spPr>
          <a:xfrm rot="19861883">
            <a:off x="5206019" y="2520473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32</a:t>
            </a:r>
            <a:endParaRPr lang="ru-RU" sz="2400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6205538" y="2547938"/>
            <a:ext cx="1219719" cy="691983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TextBox 61"/>
          <p:cNvSpPr txBox="1"/>
          <p:nvPr/>
        </p:nvSpPr>
        <p:spPr>
          <a:xfrm rot="1848881">
            <a:off x="6732810" y="2579538"/>
            <a:ext cx="533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i="1" dirty="0" smtClean="0">
                <a:solidFill>
                  <a:srgbClr val="FF66FF"/>
                </a:solidFill>
                <a:latin typeface="ISOCPEUR" panose="020B0604020202020204" pitchFamily="34" charset="0"/>
              </a:rPr>
              <a:t>32</a:t>
            </a:r>
            <a:endParaRPr lang="ru-RU" sz="2400" i="1" dirty="0">
              <a:solidFill>
                <a:srgbClr val="FF66FF"/>
              </a:solidFill>
              <a:latin typeface="ISOCPEUR" panose="020B0604020202020204" pitchFamily="34" charset="0"/>
            </a:endParaRPr>
          </a:p>
        </p:txBody>
      </p:sp>
      <p:sp>
        <p:nvSpPr>
          <p:cNvPr id="70" name="Овал 69"/>
          <p:cNvSpPr/>
          <p:nvPr/>
        </p:nvSpPr>
        <p:spPr>
          <a:xfrm>
            <a:off x="6189343" y="3921443"/>
            <a:ext cx="45720" cy="45720"/>
          </a:xfrm>
          <a:prstGeom prst="ellips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V="1">
            <a:off x="5286376" y="3100388"/>
            <a:ext cx="531475" cy="311943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 flipV="1">
            <a:off x="2082381" y="2883490"/>
            <a:ext cx="4357" cy="1070012"/>
          </a:xfrm>
          <a:prstGeom prst="line">
            <a:avLst/>
          </a:prstGeom>
          <a:ln w="381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>
            <a:endCxn id="70" idx="1"/>
          </p:cNvCxnSpPr>
          <p:nvPr/>
        </p:nvCxnSpPr>
        <p:spPr>
          <a:xfrm>
            <a:off x="5289204" y="3412331"/>
            <a:ext cx="906835" cy="515808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6234073" y="3960904"/>
            <a:ext cx="906835" cy="515808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Прямая соединительная линия 78"/>
          <p:cNvCxnSpPr/>
          <p:nvPr/>
        </p:nvCxnSpPr>
        <p:spPr>
          <a:xfrm>
            <a:off x="2082381" y="3944303"/>
            <a:ext cx="1236790" cy="9161"/>
          </a:xfrm>
          <a:prstGeom prst="line">
            <a:avLst/>
          </a:prstGeom>
          <a:ln w="381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Прямая соединительная линия 80"/>
          <p:cNvCxnSpPr/>
          <p:nvPr/>
        </p:nvCxnSpPr>
        <p:spPr>
          <a:xfrm flipV="1">
            <a:off x="6252424" y="3330184"/>
            <a:ext cx="1017791" cy="590091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V="1">
            <a:off x="5126506" y="3957896"/>
            <a:ext cx="1060243" cy="604579"/>
          </a:xfrm>
          <a:prstGeom prst="line">
            <a:avLst/>
          </a:prstGeom>
          <a:ln w="1905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Прямая соединительная линия 85"/>
          <p:cNvCxnSpPr/>
          <p:nvPr/>
        </p:nvCxnSpPr>
        <p:spPr>
          <a:xfrm flipV="1">
            <a:off x="4752323" y="3100388"/>
            <a:ext cx="1074145" cy="616886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3" name="Прямая соединительная линия 92"/>
          <p:cNvCxnSpPr/>
          <p:nvPr/>
        </p:nvCxnSpPr>
        <p:spPr>
          <a:xfrm>
            <a:off x="2740025" y="2878174"/>
            <a:ext cx="598486" cy="1082947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Прямая соединительная линия 94"/>
          <p:cNvCxnSpPr>
            <a:stCxn id="56" idx="7"/>
          </p:cNvCxnSpPr>
          <p:nvPr/>
        </p:nvCxnSpPr>
        <p:spPr>
          <a:xfrm flipH="1">
            <a:off x="2730501" y="3932576"/>
            <a:ext cx="603970" cy="1077574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Прямая соединительная линия 96"/>
          <p:cNvCxnSpPr/>
          <p:nvPr/>
        </p:nvCxnSpPr>
        <p:spPr>
          <a:xfrm flipH="1">
            <a:off x="1438275" y="5013325"/>
            <a:ext cx="1295400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Прямая соединительная линия 98"/>
          <p:cNvCxnSpPr/>
          <p:nvPr/>
        </p:nvCxnSpPr>
        <p:spPr>
          <a:xfrm flipH="1" flipV="1">
            <a:off x="850900" y="3952875"/>
            <a:ext cx="596900" cy="105727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Прямая соединительная линия 101"/>
          <p:cNvCxnSpPr/>
          <p:nvPr/>
        </p:nvCxnSpPr>
        <p:spPr>
          <a:xfrm flipV="1">
            <a:off x="850859" y="2878174"/>
            <a:ext cx="604084" cy="108929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2075394" y="2883489"/>
            <a:ext cx="667806" cy="0"/>
          </a:xfrm>
          <a:prstGeom prst="line">
            <a:avLst/>
          </a:prstGeom>
          <a:ln w="38100">
            <a:solidFill>
              <a:srgbClr val="FF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803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53" presetClass="entr" presetSubtype="16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53" presetClass="entr" presetSubtype="16" repeatCount="5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0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30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5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0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84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9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2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3" fill="hold">
                      <p:stCondLst>
                        <p:cond delay="indefinite"/>
                      </p:stCondLst>
                      <p:childTnLst>
                        <p:par>
                          <p:cTn id="204" fill="hold">
                            <p:stCondLst>
                              <p:cond delay="0"/>
                            </p:stCondLst>
                            <p:childTnLst>
                              <p:par>
                                <p:cTn id="20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7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22" presetClass="entr" presetSubtype="4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9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0" fill="hold">
                      <p:stCondLst>
                        <p:cond delay="indefinite"/>
                      </p:stCondLst>
                      <p:childTnLst>
                        <p:par>
                          <p:cTn id="221" fill="hold">
                            <p:stCondLst>
                              <p:cond delay="0"/>
                            </p:stCondLst>
                            <p:childTnLst>
                              <p:par>
                                <p:cTn id="22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5" fill="hold">
                      <p:stCondLst>
                        <p:cond delay="indefinite"/>
                      </p:stCondLst>
                      <p:childTnLst>
                        <p:par>
                          <p:cTn id="226" fill="hold">
                            <p:stCondLst>
                              <p:cond delay="0"/>
                            </p:stCondLst>
                            <p:childTnLst>
                              <p:par>
                                <p:cTn id="22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5" fill="hold">
                      <p:stCondLst>
                        <p:cond delay="indefinite"/>
                      </p:stCondLst>
                      <p:childTnLst>
                        <p:par>
                          <p:cTn id="236" fill="hold">
                            <p:stCondLst>
                              <p:cond delay="0"/>
                            </p:stCondLst>
                            <p:childTnLst>
                              <p:par>
                                <p:cTn id="237" presetID="22" presetClass="entr" presetSubtype="8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9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0" fill="hold">
                      <p:stCondLst>
                        <p:cond delay="indefinite"/>
                      </p:stCondLst>
                      <p:childTnLst>
                        <p:par>
                          <p:cTn id="251" fill="hold">
                            <p:stCondLst>
                              <p:cond delay="0"/>
                            </p:stCondLst>
                            <p:childTnLst>
                              <p:par>
                                <p:cTn id="25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22" presetClass="entr" presetSubtype="8" repeatCount="1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9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4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9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0" fill="hold">
                      <p:stCondLst>
                        <p:cond delay="indefinite"/>
                      </p:stCondLst>
                      <p:childTnLst>
                        <p:par>
                          <p:cTn id="301" fill="hold">
                            <p:stCondLst>
                              <p:cond delay="0"/>
                            </p:stCondLst>
                            <p:childTnLst>
                              <p:par>
                                <p:cTn id="30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3" grpId="0" animBg="1"/>
      <p:bldP spid="15" grpId="0" animBg="1"/>
      <p:bldP spid="17" grpId="0"/>
      <p:bldP spid="18" grpId="0"/>
      <p:bldP spid="41" grpId="0"/>
      <p:bldP spid="42" grpId="0"/>
      <p:bldP spid="43" grpId="0"/>
      <p:bldP spid="47" grpId="0"/>
      <p:bldP spid="48" grpId="0"/>
      <p:bldP spid="49" grpId="0"/>
      <p:bldP spid="50" grpId="0"/>
      <p:bldP spid="51" grpId="0"/>
      <p:bldP spid="45" grpId="0" animBg="1"/>
      <p:bldP spid="46" grpId="0" animBg="1"/>
      <p:bldP spid="53" grpId="0"/>
      <p:bldP spid="54" grpId="0"/>
      <p:bldP spid="56" grpId="0" animBg="1"/>
      <p:bldP spid="57" grpId="0" animBg="1"/>
      <p:bldP spid="58" grpId="0"/>
      <p:bldP spid="62" grpId="0"/>
      <p:bldP spid="70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1879</TotalTime>
  <Words>601</Words>
  <Application>Microsoft Office PowerPoint</Application>
  <PresentationFormat>Экран (4:3)</PresentationFormat>
  <Paragraphs>349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Arial</vt:lpstr>
      <vt:lpstr>Calibri</vt:lpstr>
      <vt:lpstr>ISOCPEUR</vt:lpstr>
      <vt:lpstr>Times New Roman</vt:lpstr>
      <vt:lpstr>Тема Office</vt:lpstr>
      <vt:lpstr>1_Тема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Задание 1 к Листу 10</vt:lpstr>
      <vt:lpstr>Задание 2 к Листу 10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Аксонометрические проекции</dc:title>
  <cp:lastModifiedBy>user</cp:lastModifiedBy>
  <cp:revision>522</cp:revision>
  <dcterms:modified xsi:type="dcterms:W3CDTF">2020-03-26T05:22:12Z</dcterms:modified>
</cp:coreProperties>
</file>