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2"/>
  </p:notesMasterIdLst>
  <p:sldIdLst>
    <p:sldId id="256" r:id="rId2"/>
    <p:sldId id="258" r:id="rId3"/>
    <p:sldId id="259" r:id="rId4"/>
    <p:sldId id="270" r:id="rId5"/>
    <p:sldId id="271" r:id="rId6"/>
    <p:sldId id="260" r:id="rId7"/>
    <p:sldId id="261" r:id="rId8"/>
    <p:sldId id="272" r:id="rId9"/>
    <p:sldId id="273" r:id="rId10"/>
    <p:sldId id="274" r:id="rId11"/>
    <p:sldId id="275" r:id="rId12"/>
    <p:sldId id="276" r:id="rId13"/>
    <p:sldId id="277" r:id="rId14"/>
    <p:sldId id="278" r:id="rId15"/>
    <p:sldId id="279" r:id="rId16"/>
    <p:sldId id="280" r:id="rId17"/>
    <p:sldId id="283" r:id="rId18"/>
    <p:sldId id="282" r:id="rId19"/>
    <p:sldId id="284" r:id="rId20"/>
    <p:sldId id="257" r:id="rId21"/>
  </p:sldIdLst>
  <p:sldSz cx="12190413" cy="6859588"/>
  <p:notesSz cx="6858000" cy="9144000"/>
  <p:embeddedFontLst>
    <p:embeddedFont>
      <p:font typeface="Calibri" panose="020F0502020204030204" pitchFamily="34" charset="0"/>
      <p:regular r:id="rId23"/>
      <p:bold r:id="rId24"/>
      <p:italic r:id="rId25"/>
      <p:boldItalic r:id="rId26"/>
    </p:embeddedFont>
    <p:embeddedFont>
      <p:font typeface="AA Haymaker" panose="02000504000000020004" pitchFamily="2" charset="0"/>
      <p:regular r:id="rId27"/>
    </p:embeddedFont>
  </p:embeddedFontLst>
  <p:defaultTextStyle>
    <a:defPPr>
      <a:defRPr lang="ru-RU"/>
    </a:defPPr>
    <a:lvl1pPr marL="0" algn="l" defTabSz="102312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511561" algn="l" defTabSz="102312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1023122" algn="l" defTabSz="102312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534683" algn="l" defTabSz="102312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2046244" algn="l" defTabSz="102312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557805" algn="l" defTabSz="102312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3069366" algn="l" defTabSz="102312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580928" algn="l" defTabSz="102312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4092489" algn="l" defTabSz="102312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2429"/>
    <a:srgbClr val="5D3138"/>
    <a:srgbClr val="723D46"/>
    <a:srgbClr val="7D434D"/>
    <a:srgbClr val="A16341"/>
    <a:srgbClr val="CB997E"/>
    <a:srgbClr val="CED2C1"/>
    <a:srgbClr val="A7E7F5"/>
    <a:srgbClr val="002B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394" autoAdjust="0"/>
  </p:normalViewPr>
  <p:slideViewPr>
    <p:cSldViewPr>
      <p:cViewPr>
        <p:scale>
          <a:sx n="80" d="100"/>
          <a:sy n="80" d="100"/>
        </p:scale>
        <p:origin x="-1716" y="-738"/>
      </p:cViewPr>
      <p:guideLst>
        <p:guide orient="horz" pos="2161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82C5EE-E62D-4F08-BA08-23A4D6CF470B}" type="datetimeFigureOut">
              <a:rPr lang="ru-RU" smtClean="0"/>
              <a:t>01.10.2020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0E764F-774C-46FC-96DE-A9D6651951D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560414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2312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511561" algn="l" defTabSz="102312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1023122" algn="l" defTabSz="102312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534683" algn="l" defTabSz="102312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2046244" algn="l" defTabSz="102312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557805" algn="l" defTabSz="102312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3069366" algn="l" defTabSz="102312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580928" algn="l" defTabSz="102312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4092489" algn="l" defTabSz="102312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0E764F-774C-46FC-96DE-A9D6651951DA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942430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0E764F-774C-46FC-96DE-A9D6651951DA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336475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0E764F-774C-46FC-96DE-A9D6651951DA}" type="slidenum">
              <a:rPr lang="ru-RU" smtClean="0"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71364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0E764F-774C-46FC-96DE-A9D6651951DA}" type="slidenum">
              <a:rPr lang="ru-RU" smtClean="0"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56711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0E764F-774C-46FC-96DE-A9D6651951DA}" type="slidenum">
              <a:rPr lang="ru-RU" smtClean="0"/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56711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0E764F-774C-46FC-96DE-A9D6651951DA}" type="slidenum">
              <a:rPr lang="ru-RU" smtClean="0"/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144501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0E764F-774C-46FC-96DE-A9D6651951DA}" type="slidenum">
              <a:rPr lang="ru-RU" smtClean="0"/>
              <a:t>15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56711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0E764F-774C-46FC-96DE-A9D6651951DA}" type="slidenum">
              <a:rPr lang="ru-RU" smtClean="0"/>
              <a:t>17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71364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0E764F-774C-46FC-96DE-A9D6651951DA}" type="slidenum">
              <a:rPr lang="ru-RU" smtClean="0"/>
              <a:t>18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144501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0E764F-774C-46FC-96DE-A9D6651951DA}" type="slidenum">
              <a:rPr lang="ru-RU" smtClean="0"/>
              <a:t>20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739952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2" y="2130921"/>
            <a:ext cx="10361852" cy="147036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563" y="3887100"/>
            <a:ext cx="8533289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115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231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346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462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578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693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809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924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B06E9-2BF7-49D1-A8D5-915EE5F6BB26}" type="datetimeFigureOut">
              <a:rPr lang="ru-RU" smtClean="0"/>
              <a:t>01.10.2020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3A608-6DB1-4AE2-B587-36239B1EEBF2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76472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5000">
        <p14:prism isContent="1" isInverted="1"/>
      </p:transition>
    </mc:Choice>
    <mc:Fallback xmlns="">
      <p:transition spd="slow" advClick="0" advTm="25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B06E9-2BF7-49D1-A8D5-915EE5F6BB26}" type="datetimeFigureOut">
              <a:rPr lang="ru-RU" smtClean="0"/>
              <a:t>01.10.2020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3A608-6DB1-4AE2-B587-36239B1EEBF2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84005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5000">
        <p14:prism isContent="1" isInverted="1"/>
      </p:transition>
    </mc:Choice>
    <mc:Fallback xmlns="">
      <p:transition spd="slow" advClick="0" advTm="25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959" y="4407922"/>
            <a:ext cx="10361852" cy="1362390"/>
          </a:xfrm>
        </p:spPr>
        <p:txBody>
          <a:bodyPr anchor="t"/>
          <a:lstStyle>
            <a:lvl1pPr algn="l">
              <a:defRPr sz="45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2959" y="2907386"/>
            <a:ext cx="10361852" cy="1500534"/>
          </a:xfr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51156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2312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3468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4624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55780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0693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58092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09248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B06E9-2BF7-49D1-A8D5-915EE5F6BB26}" type="datetimeFigureOut">
              <a:rPr lang="ru-RU" smtClean="0"/>
              <a:t>01.10.2020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3A608-6DB1-4AE2-B587-36239B1EEBF2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77509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5000">
        <p14:prism isContent="1" isInverted="1"/>
      </p:transition>
    </mc:Choice>
    <mc:Fallback xmlns="">
      <p:transition spd="slow" advClick="0" advTm="25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521" y="1200428"/>
            <a:ext cx="5384099" cy="3394861"/>
          </a:xfrm>
        </p:spPr>
        <p:txBody>
          <a:bodyPr/>
          <a:lstStyle>
            <a:lvl1pPr>
              <a:defRPr sz="3100"/>
            </a:lvl1pPr>
            <a:lvl2pPr>
              <a:defRPr sz="27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6794" y="1200428"/>
            <a:ext cx="5384099" cy="3394861"/>
          </a:xfrm>
        </p:spPr>
        <p:txBody>
          <a:bodyPr/>
          <a:lstStyle>
            <a:lvl1pPr>
              <a:defRPr sz="3100"/>
            </a:lvl1pPr>
            <a:lvl2pPr>
              <a:defRPr sz="27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B06E9-2BF7-49D1-A8D5-915EE5F6BB26}" type="datetimeFigureOut">
              <a:rPr lang="ru-RU" smtClean="0"/>
              <a:t>01.10.2020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3A608-6DB1-4AE2-B587-36239B1EEBF2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33840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5000">
        <p14:prism isContent="1" isInverted="1"/>
      </p:transition>
    </mc:Choice>
    <mc:Fallback xmlns="">
      <p:transition spd="slow" advClick="0" advTm="25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2" y="274702"/>
            <a:ext cx="10971372" cy="1143265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535469"/>
            <a:ext cx="5386216" cy="639911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1561" indent="0">
              <a:buNone/>
              <a:defRPr sz="2200" b="1"/>
            </a:lvl2pPr>
            <a:lvl3pPr marL="1023122" indent="0">
              <a:buNone/>
              <a:defRPr sz="2000" b="1"/>
            </a:lvl3pPr>
            <a:lvl4pPr marL="1534683" indent="0">
              <a:buNone/>
              <a:defRPr sz="1800" b="1"/>
            </a:lvl4pPr>
            <a:lvl5pPr marL="2046244" indent="0">
              <a:buNone/>
              <a:defRPr sz="1800" b="1"/>
            </a:lvl5pPr>
            <a:lvl6pPr marL="2557805" indent="0">
              <a:buNone/>
              <a:defRPr sz="1800" b="1"/>
            </a:lvl6pPr>
            <a:lvl7pPr marL="3069366" indent="0">
              <a:buNone/>
              <a:defRPr sz="1800" b="1"/>
            </a:lvl7pPr>
            <a:lvl8pPr marL="3580928" indent="0">
              <a:buNone/>
              <a:defRPr sz="1800" b="1"/>
            </a:lvl8pPr>
            <a:lvl9pPr marL="4092489" indent="0">
              <a:buNone/>
              <a:defRPr sz="18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521" y="2175378"/>
            <a:ext cx="5386216" cy="3952203"/>
          </a:xfrm>
        </p:spPr>
        <p:txBody>
          <a:bodyPr/>
          <a:lstStyle>
            <a:lvl1pPr>
              <a:defRPr sz="27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2563" y="1535469"/>
            <a:ext cx="5388332" cy="639911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1561" indent="0">
              <a:buNone/>
              <a:defRPr sz="2200" b="1"/>
            </a:lvl2pPr>
            <a:lvl3pPr marL="1023122" indent="0">
              <a:buNone/>
              <a:defRPr sz="2000" b="1"/>
            </a:lvl3pPr>
            <a:lvl4pPr marL="1534683" indent="0">
              <a:buNone/>
              <a:defRPr sz="1800" b="1"/>
            </a:lvl4pPr>
            <a:lvl5pPr marL="2046244" indent="0">
              <a:buNone/>
              <a:defRPr sz="1800" b="1"/>
            </a:lvl5pPr>
            <a:lvl6pPr marL="2557805" indent="0">
              <a:buNone/>
              <a:defRPr sz="1800" b="1"/>
            </a:lvl6pPr>
            <a:lvl7pPr marL="3069366" indent="0">
              <a:buNone/>
              <a:defRPr sz="1800" b="1"/>
            </a:lvl7pPr>
            <a:lvl8pPr marL="3580928" indent="0">
              <a:buNone/>
              <a:defRPr sz="1800" b="1"/>
            </a:lvl8pPr>
            <a:lvl9pPr marL="4092489" indent="0">
              <a:buNone/>
              <a:defRPr sz="18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2563" y="2175378"/>
            <a:ext cx="5388332" cy="3952203"/>
          </a:xfrm>
        </p:spPr>
        <p:txBody>
          <a:bodyPr/>
          <a:lstStyle>
            <a:lvl1pPr>
              <a:defRPr sz="27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B06E9-2BF7-49D1-A8D5-915EE5F6BB26}" type="datetimeFigureOut">
              <a:rPr lang="ru-RU" smtClean="0"/>
              <a:t>01.10.2020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3A608-6DB1-4AE2-B587-36239B1EEBF2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77785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5000">
        <p14:prism isContent="1" isInverted="1"/>
      </p:transition>
    </mc:Choice>
    <mc:Fallback xmlns="">
      <p:transition spd="slow" advClick="0" advTm="25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B06E9-2BF7-49D1-A8D5-915EE5F6BB26}" type="datetimeFigureOut">
              <a:rPr lang="ru-RU" smtClean="0"/>
              <a:t>01.10.2020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3A608-6DB1-4AE2-B587-36239B1EEBF2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71723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5000">
        <p14:prism isContent="1" isInverted="1"/>
      </p:transition>
    </mc:Choice>
    <mc:Fallback xmlns="">
      <p:transition spd="slow" advClick="0" advTm="25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B06E9-2BF7-49D1-A8D5-915EE5F6BB26}" type="datetimeFigureOut">
              <a:rPr lang="ru-RU" smtClean="0"/>
              <a:t>01.10.2020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3A608-6DB1-4AE2-B587-36239B1EEBF2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97458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5000">
        <p14:prism isContent="1" isInverted="1"/>
      </p:transition>
    </mc:Choice>
    <mc:Fallback xmlns="">
      <p:transition spd="slow" advClick="0" advTm="25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2" y="273112"/>
            <a:ext cx="4010562" cy="1162320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113" y="273116"/>
            <a:ext cx="6814779" cy="5854469"/>
          </a:xfrm>
        </p:spPr>
        <p:txBody>
          <a:bodyPr/>
          <a:lstStyle>
            <a:lvl1pPr>
              <a:defRPr sz="3600"/>
            </a:lvl1pPr>
            <a:lvl2pPr>
              <a:defRPr sz="3100"/>
            </a:lvl2pPr>
            <a:lvl3pPr>
              <a:defRPr sz="27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522" y="1435436"/>
            <a:ext cx="4010562" cy="4692149"/>
          </a:xfrm>
        </p:spPr>
        <p:txBody>
          <a:bodyPr/>
          <a:lstStyle>
            <a:lvl1pPr marL="0" indent="0">
              <a:buNone/>
              <a:defRPr sz="1600"/>
            </a:lvl1pPr>
            <a:lvl2pPr marL="511561" indent="0">
              <a:buNone/>
              <a:defRPr sz="1300"/>
            </a:lvl2pPr>
            <a:lvl3pPr marL="1023122" indent="0">
              <a:buNone/>
              <a:defRPr sz="1100"/>
            </a:lvl3pPr>
            <a:lvl4pPr marL="1534683" indent="0">
              <a:buNone/>
              <a:defRPr sz="1000"/>
            </a:lvl4pPr>
            <a:lvl5pPr marL="2046244" indent="0">
              <a:buNone/>
              <a:defRPr sz="1000"/>
            </a:lvl5pPr>
            <a:lvl6pPr marL="2557805" indent="0">
              <a:buNone/>
              <a:defRPr sz="1000"/>
            </a:lvl6pPr>
            <a:lvl7pPr marL="3069366" indent="0">
              <a:buNone/>
              <a:defRPr sz="1000"/>
            </a:lvl7pPr>
            <a:lvl8pPr marL="3580928" indent="0">
              <a:buNone/>
              <a:defRPr sz="1000"/>
            </a:lvl8pPr>
            <a:lvl9pPr marL="4092489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B06E9-2BF7-49D1-A8D5-915EE5F6BB26}" type="datetimeFigureOut">
              <a:rPr lang="ru-RU" smtClean="0"/>
              <a:t>01.10.2020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3A608-6DB1-4AE2-B587-36239B1EEBF2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2947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5000">
        <p14:prism isContent="1" isInverted="1"/>
      </p:transition>
    </mc:Choice>
    <mc:Fallback xmlns="">
      <p:transition spd="slow" advClick="0" advTm="25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406" y="4801712"/>
            <a:ext cx="7314248" cy="566870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406" y="612916"/>
            <a:ext cx="7314248" cy="4115753"/>
          </a:xfrm>
        </p:spPr>
        <p:txBody>
          <a:bodyPr/>
          <a:lstStyle>
            <a:lvl1pPr marL="0" indent="0">
              <a:buNone/>
              <a:defRPr sz="3600"/>
            </a:lvl1pPr>
            <a:lvl2pPr marL="511561" indent="0">
              <a:buNone/>
              <a:defRPr sz="3100"/>
            </a:lvl2pPr>
            <a:lvl3pPr marL="1023122" indent="0">
              <a:buNone/>
              <a:defRPr sz="2700"/>
            </a:lvl3pPr>
            <a:lvl4pPr marL="1534683" indent="0">
              <a:buNone/>
              <a:defRPr sz="2200"/>
            </a:lvl4pPr>
            <a:lvl5pPr marL="2046244" indent="0">
              <a:buNone/>
              <a:defRPr sz="2200"/>
            </a:lvl5pPr>
            <a:lvl6pPr marL="2557805" indent="0">
              <a:buNone/>
              <a:defRPr sz="2200"/>
            </a:lvl6pPr>
            <a:lvl7pPr marL="3069366" indent="0">
              <a:buNone/>
              <a:defRPr sz="2200"/>
            </a:lvl7pPr>
            <a:lvl8pPr marL="3580928" indent="0">
              <a:buNone/>
              <a:defRPr sz="2200"/>
            </a:lvl8pPr>
            <a:lvl9pPr marL="4092489" indent="0">
              <a:buNone/>
              <a:defRPr sz="22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406" y="5368582"/>
            <a:ext cx="7314248" cy="805049"/>
          </a:xfrm>
        </p:spPr>
        <p:txBody>
          <a:bodyPr/>
          <a:lstStyle>
            <a:lvl1pPr marL="0" indent="0">
              <a:buNone/>
              <a:defRPr sz="1600"/>
            </a:lvl1pPr>
            <a:lvl2pPr marL="511561" indent="0">
              <a:buNone/>
              <a:defRPr sz="1300"/>
            </a:lvl2pPr>
            <a:lvl3pPr marL="1023122" indent="0">
              <a:buNone/>
              <a:defRPr sz="1100"/>
            </a:lvl3pPr>
            <a:lvl4pPr marL="1534683" indent="0">
              <a:buNone/>
              <a:defRPr sz="1000"/>
            </a:lvl4pPr>
            <a:lvl5pPr marL="2046244" indent="0">
              <a:buNone/>
              <a:defRPr sz="1000"/>
            </a:lvl5pPr>
            <a:lvl6pPr marL="2557805" indent="0">
              <a:buNone/>
              <a:defRPr sz="1000"/>
            </a:lvl6pPr>
            <a:lvl7pPr marL="3069366" indent="0">
              <a:buNone/>
              <a:defRPr sz="1000"/>
            </a:lvl7pPr>
            <a:lvl8pPr marL="3580928" indent="0">
              <a:buNone/>
              <a:defRPr sz="1000"/>
            </a:lvl8pPr>
            <a:lvl9pPr marL="4092489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B06E9-2BF7-49D1-A8D5-915EE5F6BB26}" type="datetimeFigureOut">
              <a:rPr lang="ru-RU" smtClean="0"/>
              <a:t>01.10.2020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3A608-6DB1-4AE2-B587-36239B1EEBF2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2160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5000">
        <p14:prism isContent="1" isInverted="1"/>
      </p:transition>
    </mc:Choice>
    <mc:Fallback xmlns="">
      <p:transition spd="slow" advClick="0" advTm="25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B06E9-2BF7-49D1-A8D5-915EE5F6BB26}" type="datetimeFigureOut">
              <a:rPr lang="ru-RU" smtClean="0"/>
              <a:t>01.10.2020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3A608-6DB1-4AE2-B587-36239B1EEBF2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9704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5000">
        <p14:prism isContent="1" isInverted="1"/>
      </p:transition>
    </mc:Choice>
    <mc:Fallback xmlns="">
      <p:transition spd="slow" advClick="0" advTm="25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8050" y="206422"/>
            <a:ext cx="2742843" cy="438886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520" y="206422"/>
            <a:ext cx="8025356" cy="438886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B06E9-2BF7-49D1-A8D5-915EE5F6BB26}" type="datetimeFigureOut">
              <a:rPr lang="ru-RU" smtClean="0"/>
              <a:t>01.10.2020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3A608-6DB1-4AE2-B587-36239B1EEBF2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52075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5000">
        <p14:prism isContent="1" isInverted="1"/>
      </p:transition>
    </mc:Choice>
    <mc:Fallback xmlns="">
      <p:transition spd="slow" advClick="0" advTm="25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ED2C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2" y="274702"/>
            <a:ext cx="10971372" cy="1143265"/>
          </a:xfrm>
          <a:prstGeom prst="rect">
            <a:avLst/>
          </a:prstGeom>
        </p:spPr>
        <p:txBody>
          <a:bodyPr vert="horz" lIns="102312" tIns="51156" rIns="102312" bIns="51156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2" y="1600572"/>
            <a:ext cx="10971372" cy="4527011"/>
          </a:xfrm>
          <a:prstGeom prst="rect">
            <a:avLst/>
          </a:prstGeom>
        </p:spPr>
        <p:txBody>
          <a:bodyPr vert="horz" lIns="102312" tIns="51156" rIns="102312" bIns="51156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521" y="6357822"/>
            <a:ext cx="2844429" cy="365210"/>
          </a:xfrm>
          <a:prstGeom prst="rect">
            <a:avLst/>
          </a:prstGeom>
        </p:spPr>
        <p:txBody>
          <a:bodyPr vert="horz" lIns="102312" tIns="51156" rIns="102312" bIns="51156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EB06E9-2BF7-49D1-A8D5-915EE5F6BB26}" type="datetimeFigureOut">
              <a:rPr lang="ru-RU" smtClean="0"/>
              <a:t>01.10.2020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059" y="6357822"/>
            <a:ext cx="3860297" cy="365210"/>
          </a:xfrm>
          <a:prstGeom prst="rect">
            <a:avLst/>
          </a:prstGeom>
        </p:spPr>
        <p:txBody>
          <a:bodyPr vert="horz" lIns="102312" tIns="51156" rIns="102312" bIns="51156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6463" y="6357822"/>
            <a:ext cx="2844429" cy="365210"/>
          </a:xfrm>
          <a:prstGeom prst="rect">
            <a:avLst/>
          </a:prstGeom>
        </p:spPr>
        <p:txBody>
          <a:bodyPr vert="horz" lIns="102312" tIns="51156" rIns="102312" bIns="51156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23A608-6DB1-4AE2-B587-36239B1EEBF2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9823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600" advClick="0" advTm="25000">
        <p14:prism isContent="1" isInverted="1"/>
      </p:transition>
    </mc:Choice>
    <mc:Fallback xmlns="">
      <p:transition spd="slow" advClick="0" advTm="25000">
        <p:fade/>
      </p:transition>
    </mc:Fallback>
  </mc:AlternateContent>
  <p:txStyles>
    <p:titleStyle>
      <a:lvl1pPr algn="ctr" defTabSz="1023122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3671" indent="-383671" algn="l" defTabSz="1023122" rtl="0" eaLnBrk="1" latinLnBrk="0" hangingPunct="1">
        <a:spcBef>
          <a:spcPct val="20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831287" indent="-319726" algn="l" defTabSz="1023122" rtl="0" eaLnBrk="1" latinLnBrk="0" hangingPunct="1">
        <a:spcBef>
          <a:spcPct val="20000"/>
        </a:spcBef>
        <a:buFont typeface="Arial" panose="020B0604020202020204" pitchFamily="34" charset="0"/>
        <a:buChar char="–"/>
        <a:defRPr sz="3100" kern="1200">
          <a:solidFill>
            <a:schemeClr val="tx1"/>
          </a:solidFill>
          <a:latin typeface="+mn-lt"/>
          <a:ea typeface="+mn-ea"/>
          <a:cs typeface="+mn-cs"/>
        </a:defRPr>
      </a:lvl2pPr>
      <a:lvl3pPr marL="1278903" indent="-255781" algn="l" defTabSz="1023122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790464" indent="-255781" algn="l" defTabSz="1023122" rtl="0" eaLnBrk="1" latinLnBrk="0" hangingPunct="1">
        <a:spcBef>
          <a:spcPct val="20000"/>
        </a:spcBef>
        <a:buFont typeface="Arial" panose="020B0604020202020204" pitchFamily="34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302025" indent="-255781" algn="l" defTabSz="1023122" rtl="0" eaLnBrk="1" latinLnBrk="0" hangingPunct="1">
        <a:spcBef>
          <a:spcPct val="20000"/>
        </a:spcBef>
        <a:buFont typeface="Arial" panose="020B0604020202020204" pitchFamily="34" charset="0"/>
        <a:buChar char="»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813586" indent="-255781" algn="l" defTabSz="1023122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325147" indent="-255781" algn="l" defTabSz="1023122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836708" indent="-255781" algn="l" defTabSz="1023122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348269" indent="-255781" algn="l" defTabSz="1023122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2312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11561" algn="l" defTabSz="102312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23122" algn="l" defTabSz="102312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34683" algn="l" defTabSz="102312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46244" algn="l" defTabSz="102312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57805" algn="l" defTabSz="102312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69366" algn="l" defTabSz="102312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80928" algn="l" defTabSz="102312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92489" algn="l" defTabSz="102312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gif"/><Relationship Id="rId3" Type="http://schemas.openxmlformats.org/officeDocument/2006/relationships/image" Target="../media/image19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gif"/><Relationship Id="rId10" Type="http://schemas.openxmlformats.org/officeDocument/2006/relationships/image" Target="../media/image25.png"/><Relationship Id="rId4" Type="http://schemas.microsoft.com/office/2007/relationships/hdphoto" Target="../media/hdphoto3.wdp"/><Relationship Id="rId9" Type="http://schemas.openxmlformats.org/officeDocument/2006/relationships/image" Target="../media/image24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Заголовок 9">
            <a:extLst>
              <a:ext uri="{FF2B5EF4-FFF2-40B4-BE49-F238E27FC236}">
                <a16:creationId xmlns="" xmlns:a16="http://schemas.microsoft.com/office/drawing/2014/main" id="{8E7EAC4F-4CA6-4923-B32A-5AC1D764DE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9712" y="34082"/>
            <a:ext cx="11276511" cy="2315592"/>
          </a:xfrm>
          <a:noFill/>
        </p:spPr>
        <p:txBody>
          <a:bodyPr>
            <a:normAutofit fontScale="90000"/>
          </a:bodyPr>
          <a:lstStyle/>
          <a:p>
            <a:r>
              <a:rPr lang="ru-RU" sz="10700" b="1" dirty="0">
                <a:solidFill>
                  <a:srgbClr val="7D434D"/>
                </a:solidFill>
                <a:latin typeface="AA Haymaker" panose="02000504000000020004" pitchFamily="2" charset="0"/>
              </a:rPr>
              <a:t>Учитель</a:t>
            </a:r>
            <a:r>
              <a:rPr lang="ru-RU" sz="9600" b="1" dirty="0">
                <a:solidFill>
                  <a:srgbClr val="7D434D"/>
                </a:solidFill>
                <a:latin typeface="AA Haymaker" panose="02000504000000020004" pitchFamily="2" charset="0"/>
              </a:rPr>
              <a:t> </a:t>
            </a:r>
            <a:br>
              <a:rPr lang="ru-RU" sz="9600" b="1" dirty="0">
                <a:solidFill>
                  <a:srgbClr val="7D434D"/>
                </a:solidFill>
                <a:latin typeface="AA Haymaker" panose="02000504000000020004" pitchFamily="2" charset="0"/>
              </a:rPr>
            </a:br>
            <a:r>
              <a:rPr lang="ru-RU" sz="6700" b="1" dirty="0">
                <a:solidFill>
                  <a:srgbClr val="7D434D"/>
                </a:solidFill>
                <a:latin typeface="AA Haymaker" panose="02000504000000020004" pitchFamily="2" charset="0"/>
              </a:rPr>
              <a:t>равен солдату</a:t>
            </a:r>
            <a:r>
              <a:rPr lang="ru-RU" sz="5300" b="1" dirty="0">
                <a:solidFill>
                  <a:srgbClr val="7D434D"/>
                </a:solidFill>
                <a:latin typeface="AA Haymaker" panose="02000504000000020004" pitchFamily="2" charset="0"/>
              </a:rPr>
              <a:t>-</a:t>
            </a:r>
            <a:r>
              <a:rPr lang="ru-RU" sz="6700" b="1" dirty="0">
                <a:solidFill>
                  <a:srgbClr val="7D434D"/>
                </a:solidFill>
                <a:latin typeface="AA Haymaker" panose="02000504000000020004" pitchFamily="2" charset="0"/>
              </a:rPr>
              <a:t>герою</a:t>
            </a:r>
            <a:endParaRPr lang="ru-RU" sz="6700" b="1" dirty="0">
              <a:solidFill>
                <a:srgbClr val="7D434D"/>
              </a:solidFill>
              <a:latin typeface="AA Haymaker" panose="02000504000000020004" pitchFamily="2" charset="0"/>
            </a:endParaRPr>
          </a:p>
        </p:txBody>
      </p:sp>
      <p:pic>
        <p:nvPicPr>
          <p:cNvPr id="4" name="Picture 3" descr="D:\1 учителя на войне\Без имени-1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93" r="-2"/>
          <a:stretch/>
        </p:blipFill>
        <p:spPr bwMode="auto">
          <a:xfrm>
            <a:off x="0" y="-1066452"/>
            <a:ext cx="5133627" cy="9104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utoShape 5" descr="https://may9.ru/i/brand/brand-13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7" descr="https://may9.ru/i/brand/brand-13.sv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5" name="Picture 11" descr="D:\1 учителя на войне\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768" y="3135164"/>
            <a:ext cx="3935288" cy="3935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7" name="Picture 13" descr="http://nakleifon.ru/components/com_jshopping/files/img_products/full_Georgievskaya_zvezda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3078" y="3236454"/>
            <a:ext cx="3810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D:\1 учителя на войне\P-75_logotip (2)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779" y="2965996"/>
            <a:ext cx="1140899" cy="1368152"/>
          </a:xfrm>
          <a:prstGeom prst="rect">
            <a:avLst/>
          </a:prstGeom>
          <a:noFill/>
          <a:ln w="7620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5375126" y="3704466"/>
            <a:ext cx="633670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723D46"/>
                </a:solidFill>
                <a:latin typeface="+mj-lt"/>
              </a:rPr>
              <a:t>На третьем фронте вставая горою,</a:t>
            </a:r>
            <a:br>
              <a:rPr lang="ru-RU" sz="2800" b="1" dirty="0">
                <a:solidFill>
                  <a:srgbClr val="723D46"/>
                </a:solidFill>
                <a:latin typeface="+mj-lt"/>
              </a:rPr>
            </a:br>
            <a:r>
              <a:rPr lang="ru-RU" sz="2800" b="1" dirty="0">
                <a:solidFill>
                  <a:srgbClr val="723D46"/>
                </a:solidFill>
                <a:latin typeface="+mj-lt"/>
              </a:rPr>
              <a:t>на фронте учёбы, на фронте книг, -</a:t>
            </a:r>
            <a:br>
              <a:rPr lang="ru-RU" sz="2800" b="1" dirty="0">
                <a:solidFill>
                  <a:srgbClr val="723D46"/>
                </a:solidFill>
                <a:latin typeface="+mj-lt"/>
              </a:rPr>
            </a:br>
            <a:r>
              <a:rPr lang="ru-RU" sz="2800" b="1" dirty="0">
                <a:solidFill>
                  <a:srgbClr val="723D46"/>
                </a:solidFill>
                <a:latin typeface="+mj-lt"/>
              </a:rPr>
              <a:t>учитель равен солдату-герою -</a:t>
            </a:r>
            <a:br>
              <a:rPr lang="ru-RU" sz="2800" b="1" dirty="0">
                <a:solidFill>
                  <a:srgbClr val="723D46"/>
                </a:solidFill>
                <a:latin typeface="+mj-lt"/>
              </a:rPr>
            </a:br>
            <a:r>
              <a:rPr lang="ru-RU" sz="2800" b="1" dirty="0">
                <a:solidFill>
                  <a:srgbClr val="723D46"/>
                </a:solidFill>
                <a:latin typeface="+mj-lt"/>
              </a:rPr>
              <a:t>тот же буденовец и фронтовик.</a:t>
            </a:r>
            <a:br>
              <a:rPr lang="ru-RU" sz="2800" b="1" dirty="0">
                <a:solidFill>
                  <a:srgbClr val="723D46"/>
                </a:solidFill>
                <a:latin typeface="+mj-lt"/>
              </a:rPr>
            </a:br>
            <a:endParaRPr lang="en-US" sz="2800" b="1" dirty="0" smtClean="0">
              <a:solidFill>
                <a:srgbClr val="723D46"/>
              </a:solidFill>
              <a:latin typeface="+mj-lt"/>
            </a:endParaRPr>
          </a:p>
          <a:p>
            <a:pPr algn="r"/>
            <a:r>
              <a:rPr lang="ru-RU" sz="2800" b="1" i="1" dirty="0" smtClean="0">
                <a:solidFill>
                  <a:srgbClr val="723D46"/>
                </a:solidFill>
                <a:latin typeface="+mj-lt"/>
              </a:rPr>
              <a:t>В.В.</a:t>
            </a:r>
            <a:r>
              <a:rPr lang="en-US" sz="2800" b="1" i="1" dirty="0" smtClean="0">
                <a:solidFill>
                  <a:srgbClr val="723D46"/>
                </a:solidFill>
                <a:latin typeface="+mj-lt"/>
              </a:rPr>
              <a:t> </a:t>
            </a:r>
            <a:r>
              <a:rPr lang="ru-RU" sz="2800" b="1" i="1" dirty="0" smtClean="0">
                <a:solidFill>
                  <a:srgbClr val="723D46"/>
                </a:solidFill>
                <a:latin typeface="+mj-lt"/>
              </a:rPr>
              <a:t>Маяковский</a:t>
            </a:r>
            <a:endParaRPr lang="ru-RU" sz="2800" b="1" dirty="0">
              <a:solidFill>
                <a:srgbClr val="723D46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73759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1" y="586000"/>
            <a:ext cx="7014709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7D434D"/>
                </a:solidFill>
                <a:latin typeface="AA Haymaker" panose="02000504000000020004" pitchFamily="2" charset="0"/>
                <a:ea typeface="+mj-ea"/>
                <a:cs typeface="+mj-cs"/>
              </a:rPr>
              <a:t>Николай </a:t>
            </a:r>
          </a:p>
          <a:p>
            <a:pPr algn="ctr"/>
            <a:r>
              <a:rPr lang="ru-RU" sz="4400" b="1" dirty="0" smtClean="0">
                <a:solidFill>
                  <a:srgbClr val="7D434D"/>
                </a:solidFill>
                <a:latin typeface="AA Haymaker" panose="02000504000000020004" pitchFamily="2" charset="0"/>
                <a:ea typeface="+mj-ea"/>
                <a:cs typeface="+mj-cs"/>
              </a:rPr>
              <a:t>Павлович </a:t>
            </a:r>
            <a:r>
              <a:rPr lang="ru-RU" sz="6000" b="1" dirty="0">
                <a:solidFill>
                  <a:srgbClr val="7D434D"/>
                </a:solidFill>
                <a:latin typeface="AA Haymaker" panose="02000504000000020004" pitchFamily="2" charset="0"/>
                <a:ea typeface="+mj-ea"/>
                <a:cs typeface="+mj-cs"/>
              </a:rPr>
              <a:t>Бобылев</a:t>
            </a:r>
            <a:r>
              <a:rPr lang="ru-RU" sz="4400" b="1" dirty="0">
                <a:solidFill>
                  <a:srgbClr val="7D434D"/>
                </a:solidFill>
                <a:latin typeface="AA Haymaker" panose="02000504000000020004" pitchFamily="2" charset="0"/>
                <a:ea typeface="+mj-ea"/>
                <a:cs typeface="+mj-cs"/>
              </a:rPr>
              <a:t> </a:t>
            </a:r>
            <a:r>
              <a:rPr lang="ru-RU" sz="4400" b="1" dirty="0" smtClean="0">
                <a:solidFill>
                  <a:srgbClr val="7D434D"/>
                </a:solidFill>
                <a:latin typeface="AA Haymaker" panose="02000504000000020004" pitchFamily="2" charset="0"/>
                <a:ea typeface="+mj-ea"/>
                <a:cs typeface="+mj-cs"/>
              </a:rPr>
              <a:t> </a:t>
            </a:r>
          </a:p>
          <a:p>
            <a:pPr algn="ctr"/>
            <a:endParaRPr lang="ru-RU" sz="2800" b="1" dirty="0" smtClean="0">
              <a:solidFill>
                <a:srgbClr val="723D46"/>
              </a:solidFill>
              <a:latin typeface="+mj-lt"/>
            </a:endParaRPr>
          </a:p>
          <a:p>
            <a:pPr algn="ctr"/>
            <a:r>
              <a:rPr lang="ru-RU" sz="2800" dirty="0" smtClean="0">
                <a:solidFill>
                  <a:srgbClr val="5D3138"/>
                </a:solidFill>
              </a:rPr>
              <a:t>Родился </a:t>
            </a:r>
            <a:r>
              <a:rPr lang="ru-RU" sz="2800" dirty="0">
                <a:solidFill>
                  <a:srgbClr val="5D3138"/>
                </a:solidFill>
              </a:rPr>
              <a:t>19 декабря 1923 года </a:t>
            </a:r>
            <a:br>
              <a:rPr lang="ru-RU" sz="2800" dirty="0">
                <a:solidFill>
                  <a:srgbClr val="5D3138"/>
                </a:solidFill>
              </a:rPr>
            </a:br>
            <a:r>
              <a:rPr lang="ru-RU" sz="2800" dirty="0">
                <a:solidFill>
                  <a:srgbClr val="5D3138"/>
                </a:solidFill>
              </a:rPr>
              <a:t>в с. Ваганово </a:t>
            </a:r>
            <a:r>
              <a:rPr lang="ru-RU" sz="2800" dirty="0" err="1">
                <a:solidFill>
                  <a:srgbClr val="5D3138"/>
                </a:solidFill>
              </a:rPr>
              <a:t>Чудиновского</a:t>
            </a:r>
            <a:r>
              <a:rPr lang="ru-RU" sz="2800" dirty="0">
                <a:solidFill>
                  <a:srgbClr val="5D3138"/>
                </a:solidFill>
              </a:rPr>
              <a:t> </a:t>
            </a:r>
            <a:r>
              <a:rPr lang="ru-RU" sz="2800" dirty="0" smtClean="0">
                <a:solidFill>
                  <a:srgbClr val="5D3138"/>
                </a:solidFill>
              </a:rPr>
              <a:t/>
            </a:r>
            <a:br>
              <a:rPr lang="ru-RU" sz="2800" dirty="0" smtClean="0">
                <a:solidFill>
                  <a:srgbClr val="5D3138"/>
                </a:solidFill>
              </a:rPr>
            </a:br>
            <a:r>
              <a:rPr lang="ru-RU" sz="2800" dirty="0" smtClean="0">
                <a:solidFill>
                  <a:srgbClr val="5D3138"/>
                </a:solidFill>
              </a:rPr>
              <a:t>(</a:t>
            </a:r>
            <a:r>
              <a:rPr lang="ru-RU" sz="2800" dirty="0">
                <a:solidFill>
                  <a:srgbClr val="5D3138"/>
                </a:solidFill>
              </a:rPr>
              <a:t>ныне Октябрьского) района </a:t>
            </a:r>
            <a:r>
              <a:rPr lang="ru-RU" sz="2800" dirty="0" smtClean="0">
                <a:solidFill>
                  <a:srgbClr val="5D3138"/>
                </a:solidFill>
              </a:rPr>
              <a:t>Челябинской </a:t>
            </a:r>
            <a:r>
              <a:rPr lang="ru-RU" sz="2800" dirty="0">
                <a:solidFill>
                  <a:srgbClr val="5D3138"/>
                </a:solidFill>
              </a:rPr>
              <a:t>области в семье крестьянина. </a:t>
            </a:r>
          </a:p>
          <a:p>
            <a:endParaRPr lang="ru-RU" sz="2800" b="1" dirty="0">
              <a:solidFill>
                <a:srgbClr val="723D46"/>
              </a:solidFill>
              <a:latin typeface="+mj-lt"/>
            </a:endParaRPr>
          </a:p>
          <a:p>
            <a:pPr algn="ctr"/>
            <a:r>
              <a:rPr lang="ru-RU" sz="2400" b="1" dirty="0">
                <a:solidFill>
                  <a:srgbClr val="723D46"/>
                </a:solidFill>
                <a:latin typeface="+mj-lt"/>
              </a:rPr>
              <a:t>КУ «Государственный архив Югры». </a:t>
            </a:r>
            <a:endParaRPr lang="ru-RU" sz="2400" b="1" dirty="0" smtClean="0">
              <a:solidFill>
                <a:srgbClr val="723D46"/>
              </a:solidFill>
              <a:latin typeface="+mj-lt"/>
            </a:endParaRPr>
          </a:p>
          <a:p>
            <a:pPr algn="ctr"/>
            <a:r>
              <a:rPr lang="ru-RU" sz="2400" b="1" dirty="0" smtClean="0">
                <a:solidFill>
                  <a:srgbClr val="723D46"/>
                </a:solidFill>
                <a:latin typeface="+mj-lt"/>
              </a:rPr>
              <a:t>Ф</a:t>
            </a:r>
            <a:r>
              <a:rPr lang="ru-RU" sz="2400" b="1" dirty="0">
                <a:solidFill>
                  <a:srgbClr val="723D46"/>
                </a:solidFill>
                <a:latin typeface="+mj-lt"/>
              </a:rPr>
              <a:t>. 410. Оп. 2. Д. 6. Л. 1.</a:t>
            </a:r>
          </a:p>
        </p:txBody>
      </p:sp>
      <p:pic>
        <p:nvPicPr>
          <p:cNvPr id="8" name="Picture 2" descr="Z:\1. Отделы и сотрудники\3.Отдел использования и публикации документов\4. Безгодова В.В\от Черниевой И.С\Будущее человечества в руках учителя\Бобылев Н.П\Ф.410, Оп.2, Д.6, Л.1_Николай Павлович Бобылев - участник Великой Отечественной войны 1941-1945 гг.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4709" y="555752"/>
            <a:ext cx="4481599" cy="5754362"/>
          </a:xfrm>
          <a:prstGeom prst="round2DiagRect">
            <a:avLst>
              <a:gd name="adj1" fmla="val 50000"/>
              <a:gd name="adj2" fmla="val 0"/>
            </a:avLst>
          </a:prstGeom>
          <a:ln w="88900" cap="sq">
            <a:noFill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 descr="D:\1 учителя на войне\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1670" y="197081"/>
            <a:ext cx="1527265" cy="1527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 descr="http://nakleifon.ru/components/com_jshopping/files/img_products/full_Georgievskaya_zvezda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5236" y="230845"/>
            <a:ext cx="1478641" cy="1478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 descr="D:\1 учителя на войне\Без имени-1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39" r="-1"/>
          <a:stretch/>
        </p:blipFill>
        <p:spPr bwMode="auto">
          <a:xfrm>
            <a:off x="0" y="-386630"/>
            <a:ext cx="2206774" cy="3848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4339211" y="237385"/>
            <a:ext cx="226005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7D434D"/>
                </a:solidFill>
                <a:latin typeface="AA Haymaker" panose="02000504000000020004" pitchFamily="2" charset="0"/>
                <a:ea typeface="+mj-ea"/>
                <a:cs typeface="+mj-cs"/>
              </a:rPr>
              <a:t>=</a:t>
            </a:r>
            <a:r>
              <a:rPr lang="ru-RU" sz="2800" b="1" dirty="0" smtClean="0">
                <a:solidFill>
                  <a:srgbClr val="7D434D"/>
                </a:solidFill>
                <a:latin typeface="AA Haymaker" panose="02000504000000020004" pitchFamily="2" charset="0"/>
                <a:ea typeface="+mj-ea"/>
                <a:cs typeface="+mj-cs"/>
              </a:rPr>
              <a:t>-</a:t>
            </a:r>
            <a:endParaRPr lang="ru-RU" sz="2800" b="1" dirty="0">
              <a:solidFill>
                <a:srgbClr val="7D434D"/>
              </a:solidFill>
              <a:latin typeface="AA Haymaker" panose="02000504000000020004" pitchFamily="2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571601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5000">
        <p14:prism isContent="1" isInverted="1"/>
      </p:transition>
    </mc:Choice>
    <mc:Fallback xmlns="">
      <p:transition spd="slow" advClick="0" advTm="2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5-конечная звезда 11"/>
          <p:cNvSpPr/>
          <p:nvPr/>
        </p:nvSpPr>
        <p:spPr>
          <a:xfrm>
            <a:off x="-3420380" y="26850"/>
            <a:ext cx="6851290" cy="6851290"/>
          </a:xfrm>
          <a:prstGeom prst="star5">
            <a:avLst/>
          </a:pr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>
                  <a:alpha val="93000"/>
                </a:scheme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225341" y="2019826"/>
            <a:ext cx="9495989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ru-RU" sz="1200" dirty="0">
              <a:solidFill>
                <a:srgbClr val="5D3138"/>
              </a:solidFill>
            </a:endParaRPr>
          </a:p>
          <a:p>
            <a:pPr algn="just"/>
            <a:r>
              <a:rPr lang="ru-RU" sz="2800" dirty="0">
                <a:solidFill>
                  <a:srgbClr val="5D3138"/>
                </a:solidFill>
              </a:rPr>
              <a:t>Призван в Советскую армию в 1943 году. </a:t>
            </a:r>
            <a:r>
              <a:rPr lang="ru-RU" sz="2800" dirty="0" smtClean="0">
                <a:solidFill>
                  <a:srgbClr val="5D3138"/>
                </a:solidFill>
              </a:rPr>
              <a:t>По </a:t>
            </a:r>
            <a:r>
              <a:rPr lang="ru-RU" sz="2800" dirty="0">
                <a:solidFill>
                  <a:srgbClr val="5D3138"/>
                </a:solidFill>
              </a:rPr>
              <a:t>окончанию Омского военно-пехотного училища им. Фрунзе получил звание младшего лейтенанта и направлен на должность командира минометного взвода в составе 3-ей ударной армии 265-ой стрелковой дивизии 941 полка. </a:t>
            </a:r>
            <a:endParaRPr lang="ru-RU" sz="2800" dirty="0" smtClean="0">
              <a:solidFill>
                <a:srgbClr val="5D3138"/>
              </a:solidFill>
            </a:endParaRPr>
          </a:p>
          <a:p>
            <a:pPr algn="just"/>
            <a:endParaRPr lang="ru-RU" sz="1200" dirty="0" smtClean="0">
              <a:solidFill>
                <a:srgbClr val="5D3138"/>
              </a:solidFill>
            </a:endParaRPr>
          </a:p>
          <a:p>
            <a:pPr algn="just"/>
            <a:r>
              <a:rPr lang="ru-RU" sz="2800" dirty="0" smtClean="0">
                <a:solidFill>
                  <a:srgbClr val="5D3138"/>
                </a:solidFill>
              </a:rPr>
              <a:t>Освобождал Варшаву, </a:t>
            </a:r>
            <a:r>
              <a:rPr lang="ru-RU" sz="2800" dirty="0" err="1" smtClean="0">
                <a:solidFill>
                  <a:srgbClr val="5D3138"/>
                </a:solidFill>
              </a:rPr>
              <a:t>Рейцы</a:t>
            </a:r>
            <a:r>
              <a:rPr lang="ru-RU" sz="2800" dirty="0" smtClean="0">
                <a:solidFill>
                  <a:srgbClr val="5D3138"/>
                </a:solidFill>
              </a:rPr>
              <a:t>, участвовал в боях за выход </a:t>
            </a:r>
            <a:br>
              <a:rPr lang="ru-RU" sz="2800" dirty="0" smtClean="0">
                <a:solidFill>
                  <a:srgbClr val="5D3138"/>
                </a:solidFill>
              </a:rPr>
            </a:br>
            <a:r>
              <a:rPr lang="ru-RU" sz="2800" dirty="0" smtClean="0">
                <a:solidFill>
                  <a:srgbClr val="5D3138"/>
                </a:solidFill>
              </a:rPr>
              <a:t>к Балтийскому морю, в битве за Берлин. </a:t>
            </a:r>
            <a:endParaRPr lang="ru-RU" sz="2800" dirty="0">
              <a:solidFill>
                <a:srgbClr val="5D3138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2278782" y="893860"/>
            <a:ext cx="9442548" cy="4457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2422798" y="835559"/>
            <a:ext cx="92985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723D46"/>
                </a:solidFill>
              </a:rPr>
              <a:t>Участник </a:t>
            </a:r>
            <a:r>
              <a:rPr lang="ru-RU" sz="2800" b="1" dirty="0">
                <a:solidFill>
                  <a:srgbClr val="723D46"/>
                </a:solidFill>
              </a:rPr>
              <a:t>Великой Отечественной войны 1941-1945 гг</a:t>
            </a:r>
            <a:r>
              <a:rPr lang="ru-RU" sz="2800" b="1" dirty="0" smtClean="0">
                <a:solidFill>
                  <a:srgbClr val="723D46"/>
                </a:solidFill>
              </a:rPr>
              <a:t>. </a:t>
            </a:r>
            <a:endParaRPr lang="ru-RU" sz="2800" dirty="0"/>
          </a:p>
        </p:txBody>
      </p:sp>
      <p:pic>
        <p:nvPicPr>
          <p:cNvPr id="24" name="Picture 11" descr="D:\1 учителя на войне\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071" y="333450"/>
            <a:ext cx="1636270" cy="1636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3" descr="http://nakleifon.ru/components/com_jshopping/files/img_products/full_Georgievskaya_zvezda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638" y="352392"/>
            <a:ext cx="1584176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3580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5000">
        <p14:prism isContent="1" isInverted="1"/>
      </p:transition>
    </mc:Choice>
    <mc:Fallback xmlns="">
      <p:transition spd="slow" advClick="0" advTm="2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5-конечная звезда 6"/>
          <p:cNvSpPr/>
          <p:nvPr/>
        </p:nvSpPr>
        <p:spPr>
          <a:xfrm>
            <a:off x="-3420380" y="34888"/>
            <a:ext cx="6851290" cy="6851290"/>
          </a:xfrm>
          <a:prstGeom prst="star5">
            <a:avLst/>
          </a:pr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2225341" y="2123772"/>
            <a:ext cx="949598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dirty="0">
                <a:solidFill>
                  <a:srgbClr val="5D3138"/>
                </a:solidFill>
              </a:rPr>
              <a:t>После демобилизации в 1946 году стал учителем: поступил на работу в </a:t>
            </a:r>
            <a:r>
              <a:rPr lang="ru-RU" sz="2800" dirty="0" err="1">
                <a:solidFill>
                  <a:srgbClr val="5D3138"/>
                </a:solidFill>
              </a:rPr>
              <a:t>Самаровский</a:t>
            </a:r>
            <a:r>
              <a:rPr lang="ru-RU" sz="2800" dirty="0">
                <a:solidFill>
                  <a:srgbClr val="5D3138"/>
                </a:solidFill>
              </a:rPr>
              <a:t> РОНО на должность учителя-физрука </a:t>
            </a:r>
            <a:r>
              <a:rPr lang="ru-RU" sz="2800" dirty="0" err="1">
                <a:solidFill>
                  <a:srgbClr val="5D3138"/>
                </a:solidFill>
              </a:rPr>
              <a:t>Базьяновской</a:t>
            </a:r>
            <a:r>
              <a:rPr lang="ru-RU" sz="2800" dirty="0">
                <a:solidFill>
                  <a:srgbClr val="5D3138"/>
                </a:solidFill>
              </a:rPr>
              <a:t> семилетней школы, а затем </a:t>
            </a:r>
            <a:r>
              <a:rPr lang="ru-RU" sz="2800" dirty="0" err="1">
                <a:solidFill>
                  <a:srgbClr val="5D3138"/>
                </a:solidFill>
              </a:rPr>
              <a:t>Зенковской</a:t>
            </a:r>
            <a:r>
              <a:rPr lang="ru-RU" sz="2800" dirty="0">
                <a:solidFill>
                  <a:srgbClr val="5D3138"/>
                </a:solidFill>
              </a:rPr>
              <a:t> семилетней школы, в последней проработав с 1947 по 1957 годы. </a:t>
            </a:r>
            <a:endParaRPr lang="ru-RU" sz="2800" dirty="0" smtClean="0">
              <a:solidFill>
                <a:srgbClr val="5D3138"/>
              </a:solidFill>
            </a:endParaRPr>
          </a:p>
          <a:p>
            <a:pPr algn="just"/>
            <a:endParaRPr lang="ru-RU" sz="1200" dirty="0">
              <a:solidFill>
                <a:srgbClr val="5D3138"/>
              </a:solidFill>
            </a:endParaRPr>
          </a:p>
          <a:p>
            <a:pPr algn="just"/>
            <a:r>
              <a:rPr lang="ru-RU" sz="2800" dirty="0" smtClean="0">
                <a:solidFill>
                  <a:srgbClr val="5D3138"/>
                </a:solidFill>
              </a:rPr>
              <a:t>С </a:t>
            </a:r>
            <a:r>
              <a:rPr lang="ru-RU" sz="2800" dirty="0">
                <a:solidFill>
                  <a:srgbClr val="5D3138"/>
                </a:solidFill>
              </a:rPr>
              <a:t>1957 по 1965 годы являлся председателем </a:t>
            </a:r>
            <a:r>
              <a:rPr lang="ru-RU" sz="2800" dirty="0" err="1">
                <a:solidFill>
                  <a:srgbClr val="5D3138"/>
                </a:solidFill>
              </a:rPr>
              <a:t>Селияровского</a:t>
            </a:r>
            <a:r>
              <a:rPr lang="ru-RU" sz="2800" dirty="0">
                <a:solidFill>
                  <a:srgbClr val="5D3138"/>
                </a:solidFill>
              </a:rPr>
              <a:t> сельского совета. </a:t>
            </a:r>
            <a:r>
              <a:rPr lang="ru-RU" sz="2800" dirty="0" smtClean="0">
                <a:solidFill>
                  <a:srgbClr val="5D3138"/>
                </a:solidFill>
              </a:rPr>
              <a:t>С </a:t>
            </a:r>
            <a:r>
              <a:rPr lang="ru-RU" sz="2800" dirty="0">
                <a:solidFill>
                  <a:srgbClr val="5D3138"/>
                </a:solidFill>
              </a:rPr>
              <a:t>1965 года </a:t>
            </a:r>
            <a:r>
              <a:rPr lang="ru-RU" sz="2800" dirty="0" smtClean="0">
                <a:solidFill>
                  <a:srgbClr val="5D3138"/>
                </a:solidFill>
              </a:rPr>
              <a:t>до </a:t>
            </a:r>
            <a:r>
              <a:rPr lang="ru-RU" sz="2800" dirty="0">
                <a:solidFill>
                  <a:srgbClr val="5D3138"/>
                </a:solidFill>
              </a:rPr>
              <a:t>выхода на пенсию </a:t>
            </a:r>
            <a:r>
              <a:rPr lang="ru-RU" sz="2800" dirty="0" smtClean="0">
                <a:solidFill>
                  <a:srgbClr val="5D3138"/>
                </a:solidFill>
              </a:rPr>
              <a:t>преподавал </a:t>
            </a:r>
            <a:r>
              <a:rPr lang="ru-RU" sz="2800" dirty="0">
                <a:solidFill>
                  <a:srgbClr val="5D3138"/>
                </a:solidFill>
              </a:rPr>
              <a:t>в школе </a:t>
            </a:r>
            <a:r>
              <a:rPr lang="ru-RU" sz="2800" dirty="0" smtClean="0">
                <a:solidFill>
                  <a:srgbClr val="5D3138"/>
                </a:solidFill>
              </a:rPr>
              <a:t>с</a:t>
            </a:r>
            <a:r>
              <a:rPr lang="ru-RU" sz="2800" dirty="0">
                <a:solidFill>
                  <a:srgbClr val="5D3138"/>
                </a:solidFill>
              </a:rPr>
              <a:t>. </a:t>
            </a:r>
            <a:r>
              <a:rPr lang="ru-RU" sz="2800" dirty="0" err="1">
                <a:solidFill>
                  <a:srgbClr val="5D3138"/>
                </a:solidFill>
              </a:rPr>
              <a:t>Селиярово</a:t>
            </a:r>
            <a:r>
              <a:rPr lang="ru-RU" sz="2800" dirty="0">
                <a:solidFill>
                  <a:srgbClr val="5D3138"/>
                </a:solidFill>
              </a:rPr>
              <a:t>. </a:t>
            </a:r>
          </a:p>
          <a:p>
            <a:pPr algn="just"/>
            <a:endParaRPr lang="ru-RU" sz="1200" dirty="0">
              <a:solidFill>
                <a:srgbClr val="5D3138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278782" y="893860"/>
            <a:ext cx="9442548" cy="4457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2422798" y="835559"/>
            <a:ext cx="92985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723D46"/>
                </a:solidFill>
              </a:rPr>
              <a:t>Ветеран труда</a:t>
            </a:r>
            <a:endParaRPr lang="ru-RU" sz="2800" dirty="0"/>
          </a:p>
        </p:txBody>
      </p:sp>
      <p:pic>
        <p:nvPicPr>
          <p:cNvPr id="11" name="Picture 11" descr="D:\1 учителя на войне\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071" y="333450"/>
            <a:ext cx="1636270" cy="1636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3" descr="http://nakleifon.ru/components/com_jshopping/files/img_products/full_Georgievskaya_zvezda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638" y="352392"/>
            <a:ext cx="1584176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2228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5000">
        <p14:prism isContent="1" isInverted="1"/>
      </p:transition>
    </mc:Choice>
    <mc:Fallback xmlns="">
      <p:transition spd="slow" advClick="0" advTm="2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 descr="D:\1 учителя на войне\Без имени-1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97" t="-414" r="10622" b="414"/>
          <a:stretch/>
        </p:blipFill>
        <p:spPr bwMode="auto">
          <a:xfrm>
            <a:off x="-618975" y="333450"/>
            <a:ext cx="5400600" cy="4766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2350790" y="765498"/>
            <a:ext cx="4752528" cy="252028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Picture 2" descr="Z:\1. Отделы и сотрудники\3.Отдел использования и публикации документов\4. Безгодова В.В\от Черниевой И.С\Будущее человечества в руках учителя\Бобылев Н.П\КУГАЮ_410_2_3_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079"/>
          <a:stretch/>
        </p:blipFill>
        <p:spPr bwMode="auto">
          <a:xfrm>
            <a:off x="7309842" y="189434"/>
            <a:ext cx="4473996" cy="642371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62558" y="4705320"/>
            <a:ext cx="6840760" cy="18928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dirty="0">
                <a:solidFill>
                  <a:srgbClr val="5D3138"/>
                </a:solidFill>
              </a:rPr>
              <a:t>Грамота Верховного Главнокомандующего </a:t>
            </a:r>
            <a:r>
              <a:rPr lang="ru-RU" sz="2200" dirty="0" smtClean="0">
                <a:solidFill>
                  <a:srgbClr val="5D3138"/>
                </a:solidFill>
              </a:rPr>
              <a:t/>
            </a:r>
            <a:br>
              <a:rPr lang="ru-RU" sz="2200" dirty="0" smtClean="0">
                <a:solidFill>
                  <a:srgbClr val="5D3138"/>
                </a:solidFill>
              </a:rPr>
            </a:br>
            <a:r>
              <a:rPr lang="ru-RU" sz="2200" dirty="0" smtClean="0">
                <a:solidFill>
                  <a:srgbClr val="5D3138"/>
                </a:solidFill>
              </a:rPr>
              <a:t>о </a:t>
            </a:r>
            <a:r>
              <a:rPr lang="ru-RU" sz="2200" dirty="0">
                <a:solidFill>
                  <a:srgbClr val="5D3138"/>
                </a:solidFill>
              </a:rPr>
              <a:t>награждении Бобылева Н.П. за отличные боевые действия в Великой Отечественной войне. 04.03.1945 г</a:t>
            </a:r>
            <a:r>
              <a:rPr lang="ru-RU" sz="2200" dirty="0" smtClean="0">
                <a:solidFill>
                  <a:srgbClr val="5D3138"/>
                </a:solidFill>
              </a:rPr>
              <a:t>.</a:t>
            </a:r>
          </a:p>
          <a:p>
            <a:pPr algn="ctr"/>
            <a:r>
              <a:rPr lang="ru-RU" sz="1100" dirty="0">
                <a:solidFill>
                  <a:srgbClr val="5D3138"/>
                </a:solidFill>
              </a:rPr>
              <a:t> </a:t>
            </a:r>
          </a:p>
          <a:p>
            <a:pPr algn="ctr"/>
            <a:r>
              <a:rPr lang="ru-RU" b="1" dirty="0">
                <a:solidFill>
                  <a:srgbClr val="723D46"/>
                </a:solidFill>
                <a:latin typeface="+mj-lt"/>
              </a:rPr>
              <a:t>КУ «Государственный архив Югры</a:t>
            </a:r>
            <a:r>
              <a:rPr lang="ru-RU" b="1" dirty="0" smtClean="0">
                <a:solidFill>
                  <a:srgbClr val="723D46"/>
                </a:solidFill>
                <a:latin typeface="+mj-lt"/>
              </a:rPr>
              <a:t>». </a:t>
            </a:r>
          </a:p>
          <a:p>
            <a:pPr algn="ctr"/>
            <a:r>
              <a:rPr lang="ru-RU" b="1" dirty="0" smtClean="0">
                <a:solidFill>
                  <a:srgbClr val="723D46"/>
                </a:solidFill>
                <a:latin typeface="+mj-lt"/>
              </a:rPr>
              <a:t>Ф</a:t>
            </a:r>
            <a:r>
              <a:rPr lang="ru-RU" b="1" dirty="0">
                <a:solidFill>
                  <a:srgbClr val="723D46"/>
                </a:solidFill>
                <a:latin typeface="+mj-lt"/>
              </a:rPr>
              <a:t>. 410. Оп. 2. Д. 3. Л. 1.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675956" y="765498"/>
            <a:ext cx="4211338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dirty="0" smtClean="0">
                <a:solidFill>
                  <a:srgbClr val="5D3138"/>
                </a:solidFill>
              </a:rPr>
              <a:t>Награжден правительственными наградами: орденами «Красная Звезда», «Отечественной войны </a:t>
            </a:r>
            <a:br>
              <a:rPr lang="ru-RU" sz="2200" dirty="0" smtClean="0">
                <a:solidFill>
                  <a:srgbClr val="5D3138"/>
                </a:solidFill>
              </a:rPr>
            </a:br>
            <a:r>
              <a:rPr lang="en-US" sz="2200" dirty="0" smtClean="0">
                <a:solidFill>
                  <a:srgbClr val="5D3138"/>
                </a:solidFill>
              </a:rPr>
              <a:t>II</a:t>
            </a:r>
            <a:r>
              <a:rPr lang="ru-RU" sz="2200" dirty="0" smtClean="0">
                <a:solidFill>
                  <a:srgbClr val="5D3138"/>
                </a:solidFill>
              </a:rPr>
              <a:t> степени», медалями </a:t>
            </a:r>
            <a:br>
              <a:rPr lang="ru-RU" sz="2200" dirty="0" smtClean="0">
                <a:solidFill>
                  <a:srgbClr val="5D3138"/>
                </a:solidFill>
              </a:rPr>
            </a:br>
            <a:r>
              <a:rPr lang="ru-RU" sz="2200" dirty="0" smtClean="0">
                <a:solidFill>
                  <a:srgbClr val="5D3138"/>
                </a:solidFill>
              </a:rPr>
              <a:t>«За освобождение Варшавы», </a:t>
            </a:r>
            <a:br>
              <a:rPr lang="ru-RU" sz="2200" dirty="0" smtClean="0">
                <a:solidFill>
                  <a:srgbClr val="5D3138"/>
                </a:solidFill>
              </a:rPr>
            </a:br>
            <a:r>
              <a:rPr lang="ru-RU" sz="2200" dirty="0" smtClean="0">
                <a:solidFill>
                  <a:srgbClr val="5D3138"/>
                </a:solidFill>
              </a:rPr>
              <a:t>«За взятие Берлина», </a:t>
            </a:r>
            <a:br>
              <a:rPr lang="ru-RU" sz="2200" dirty="0" smtClean="0">
                <a:solidFill>
                  <a:srgbClr val="5D3138"/>
                </a:solidFill>
              </a:rPr>
            </a:br>
            <a:r>
              <a:rPr lang="ru-RU" sz="2200" dirty="0" smtClean="0">
                <a:solidFill>
                  <a:srgbClr val="5D3138"/>
                </a:solidFill>
              </a:rPr>
              <a:t>«За Победу над Германией».  </a:t>
            </a:r>
            <a:endParaRPr lang="ru-RU" sz="2200" dirty="0">
              <a:solidFill>
                <a:srgbClr val="5D3138"/>
              </a:solidFill>
            </a:endParaRPr>
          </a:p>
        </p:txBody>
      </p:sp>
      <p:pic>
        <p:nvPicPr>
          <p:cNvPr id="10" name="Picture 11" descr="D:\1 учителя на войне\1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127" y="1773610"/>
            <a:ext cx="1636270" cy="1636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3" descr="http://nakleifon.ru/components/com_jshopping/files/img_products/full_Georgievskaya_zvezda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6694" y="1792552"/>
            <a:ext cx="1584176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540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5000">
        <p14:prism isContent="1" isInverted="1"/>
      </p:transition>
    </mc:Choice>
    <mc:Fallback xmlns="">
      <p:transition spd="slow" advClick="0" advTm="2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/>
        </p:nvSpPr>
        <p:spPr>
          <a:xfrm>
            <a:off x="-1" y="586000"/>
            <a:ext cx="727422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>
                <a:solidFill>
                  <a:srgbClr val="7D434D"/>
                </a:solidFill>
                <a:latin typeface="AA Haymaker" panose="02000504000000020004" pitchFamily="2" charset="0"/>
              </a:rPr>
              <a:t>Георгий </a:t>
            </a:r>
          </a:p>
          <a:p>
            <a:pPr algn="ctr"/>
            <a:r>
              <a:rPr lang="ru-RU" sz="4400" b="1" dirty="0">
                <a:solidFill>
                  <a:srgbClr val="7D434D"/>
                </a:solidFill>
                <a:latin typeface="AA Haymaker" panose="02000504000000020004" pitchFamily="2" charset="0"/>
              </a:rPr>
              <a:t>Тарасович </a:t>
            </a:r>
          </a:p>
          <a:p>
            <a:pPr algn="ctr"/>
            <a:r>
              <a:rPr lang="ru-RU" sz="6000" b="1" dirty="0" smtClean="0">
                <a:solidFill>
                  <a:srgbClr val="7D434D"/>
                </a:solidFill>
                <a:latin typeface="AA Haymaker" panose="02000504000000020004" pitchFamily="2" charset="0"/>
              </a:rPr>
              <a:t>Величко</a:t>
            </a:r>
            <a:r>
              <a:rPr lang="ru-RU" sz="4400" b="1" dirty="0" smtClean="0">
                <a:solidFill>
                  <a:srgbClr val="7D434D"/>
                </a:solidFill>
                <a:latin typeface="AA Haymaker" panose="02000504000000020004" pitchFamily="2" charset="0"/>
                <a:ea typeface="+mj-ea"/>
                <a:cs typeface="+mj-cs"/>
              </a:rPr>
              <a:t>  </a:t>
            </a:r>
          </a:p>
          <a:p>
            <a:pPr algn="ctr"/>
            <a:endParaRPr lang="ru-RU" sz="2800" b="1" dirty="0" smtClean="0">
              <a:solidFill>
                <a:srgbClr val="723D46"/>
              </a:solidFill>
              <a:latin typeface="+mj-lt"/>
            </a:endParaRPr>
          </a:p>
          <a:p>
            <a:pPr algn="ctr"/>
            <a:r>
              <a:rPr lang="ru-RU" sz="2800" dirty="0">
                <a:solidFill>
                  <a:srgbClr val="5D3138"/>
                </a:solidFill>
              </a:rPr>
              <a:t>Родился 4 января 1911 года </a:t>
            </a:r>
            <a:br>
              <a:rPr lang="ru-RU" sz="2800" dirty="0">
                <a:solidFill>
                  <a:srgbClr val="5D3138"/>
                </a:solidFill>
              </a:rPr>
            </a:br>
            <a:r>
              <a:rPr lang="ru-RU" sz="2800" dirty="0">
                <a:solidFill>
                  <a:srgbClr val="5D3138"/>
                </a:solidFill>
              </a:rPr>
              <a:t>в г. Петрограде (ныне Санкт-Петербурге) </a:t>
            </a:r>
            <a:br>
              <a:rPr lang="ru-RU" sz="2800" dirty="0">
                <a:solidFill>
                  <a:srgbClr val="5D3138"/>
                </a:solidFill>
              </a:rPr>
            </a:br>
            <a:r>
              <a:rPr lang="ru-RU" sz="2800" dirty="0">
                <a:solidFill>
                  <a:srgbClr val="5D3138"/>
                </a:solidFill>
              </a:rPr>
              <a:t>в семье служащего. </a:t>
            </a:r>
          </a:p>
          <a:p>
            <a:endParaRPr lang="ru-RU" sz="2800" b="1" dirty="0" smtClean="0">
              <a:solidFill>
                <a:srgbClr val="723D46"/>
              </a:solidFill>
              <a:latin typeface="+mj-lt"/>
            </a:endParaRPr>
          </a:p>
          <a:p>
            <a:pPr algn="ctr"/>
            <a:r>
              <a:rPr lang="ru-RU" sz="2400" b="1" dirty="0">
                <a:solidFill>
                  <a:srgbClr val="723D46"/>
                </a:solidFill>
              </a:rPr>
              <a:t>КУ «Государственный архив Югры». </a:t>
            </a:r>
          </a:p>
          <a:p>
            <a:pPr algn="ctr"/>
            <a:r>
              <a:rPr lang="ru-RU" sz="2400" b="1" dirty="0">
                <a:solidFill>
                  <a:srgbClr val="723D46"/>
                </a:solidFill>
              </a:rPr>
              <a:t>Ф. Фото. Оп. 1. Д. 108. Л. 1.</a:t>
            </a:r>
          </a:p>
        </p:txBody>
      </p:sp>
      <p:pic>
        <p:nvPicPr>
          <p:cNvPr id="4099" name="Picture 3" descr="Z:\1. Отделы и сотрудники\3.Отдел использования и публикации документов\4. Безгодова В.В\от Черниевой И.С\Будущее человечества в руках учителя\Величко Г.Т\Ф.ФОТО, Оп.1, Д.108, Л.1_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4227" y="216024"/>
            <a:ext cx="4221579" cy="6382122"/>
          </a:xfrm>
          <a:prstGeom prst="round2DiagRect">
            <a:avLst>
              <a:gd name="adj1" fmla="val 50000"/>
              <a:gd name="adj2" fmla="val 0"/>
            </a:avLst>
          </a:prstGeom>
          <a:ln w="88900" cap="sq">
            <a:noFill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7319342" y="3461544"/>
            <a:ext cx="775139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b="1" dirty="0" smtClean="0">
              <a:solidFill>
                <a:srgbClr val="723D46"/>
              </a:solidFill>
              <a:latin typeface="+mj-lt"/>
            </a:endParaRPr>
          </a:p>
          <a:p>
            <a:pPr algn="ctr"/>
            <a:endParaRPr lang="ru-RU" sz="2800" b="1" dirty="0">
              <a:solidFill>
                <a:srgbClr val="723D46"/>
              </a:solidFill>
              <a:latin typeface="+mj-lt"/>
            </a:endParaRPr>
          </a:p>
        </p:txBody>
      </p:sp>
      <p:pic>
        <p:nvPicPr>
          <p:cNvPr id="16" name="Picture 11" descr="D:\1 учителя на войне\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1670" y="197081"/>
            <a:ext cx="1527265" cy="1527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3" descr="http://nakleifon.ru/components/com_jshopping/files/img_products/full_Georgievskaya_zvezda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5237" y="216023"/>
            <a:ext cx="1478641" cy="1478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3" descr="D:\1 учителя на войне\Без имени-1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39" r="-1"/>
          <a:stretch/>
        </p:blipFill>
        <p:spPr bwMode="auto">
          <a:xfrm>
            <a:off x="0" y="-386630"/>
            <a:ext cx="2206774" cy="3848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4339211" y="189434"/>
            <a:ext cx="226005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7D434D"/>
                </a:solidFill>
                <a:latin typeface="AA Haymaker" panose="02000504000000020004" pitchFamily="2" charset="0"/>
                <a:ea typeface="+mj-ea"/>
                <a:cs typeface="+mj-cs"/>
              </a:rPr>
              <a:t>=</a:t>
            </a:r>
            <a:r>
              <a:rPr lang="ru-RU" sz="2800" b="1" dirty="0" smtClean="0">
                <a:solidFill>
                  <a:srgbClr val="7D434D"/>
                </a:solidFill>
                <a:latin typeface="AA Haymaker" panose="02000504000000020004" pitchFamily="2" charset="0"/>
                <a:ea typeface="+mj-ea"/>
                <a:cs typeface="+mj-cs"/>
              </a:rPr>
              <a:t>-</a:t>
            </a:r>
            <a:endParaRPr lang="ru-RU" sz="2800" b="1" dirty="0">
              <a:solidFill>
                <a:srgbClr val="7D434D"/>
              </a:solidFill>
              <a:latin typeface="AA Haymaker" panose="02000504000000020004" pitchFamily="2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547854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5000">
        <p14:prism isContent="1" isInverted="1"/>
      </p:transition>
    </mc:Choice>
    <mc:Fallback xmlns="">
      <p:transition spd="slow" advClick="0" advTm="2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5-конечная звезда 14"/>
          <p:cNvSpPr/>
          <p:nvPr/>
        </p:nvSpPr>
        <p:spPr>
          <a:xfrm>
            <a:off x="-3420380" y="26850"/>
            <a:ext cx="6851290" cy="6851290"/>
          </a:xfrm>
          <a:prstGeom prst="star5">
            <a:avLst/>
          </a:pr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>
                  <a:alpha val="93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89072" y="1836901"/>
            <a:ext cx="11132260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ase"/>
            <a:r>
              <a:rPr lang="ru-RU" sz="2800" dirty="0">
                <a:solidFill>
                  <a:srgbClr val="5D3138"/>
                </a:solidFill>
              </a:rPr>
              <a:t>С </a:t>
            </a:r>
            <a:r>
              <a:rPr lang="ru-RU" sz="2800" dirty="0" smtClean="0">
                <a:solidFill>
                  <a:srgbClr val="5D3138"/>
                </a:solidFill>
              </a:rPr>
              <a:t>1929 </a:t>
            </a:r>
            <a:r>
              <a:rPr lang="ru-RU" sz="2800" dirty="0">
                <a:solidFill>
                  <a:srgbClr val="5D3138"/>
                </a:solidFill>
              </a:rPr>
              <a:t>по </a:t>
            </a:r>
            <a:r>
              <a:rPr lang="ru-RU" sz="2800" dirty="0" smtClean="0">
                <a:solidFill>
                  <a:srgbClr val="5D3138"/>
                </a:solidFill>
              </a:rPr>
              <a:t>1934 год </a:t>
            </a:r>
            <a:r>
              <a:rPr lang="ru-RU" sz="2800" dirty="0">
                <a:solidFill>
                  <a:srgbClr val="5D3138"/>
                </a:solidFill>
              </a:rPr>
              <a:t>работал в школах Венгеровского района Новосибирской </a:t>
            </a:r>
            <a:r>
              <a:rPr lang="ru-RU" sz="2800" dirty="0" smtClean="0">
                <a:solidFill>
                  <a:srgbClr val="5D3138"/>
                </a:solidFill>
              </a:rPr>
              <a:t>области</a:t>
            </a:r>
            <a:r>
              <a:rPr lang="ru-RU" sz="2800" dirty="0">
                <a:solidFill>
                  <a:srgbClr val="5D3138"/>
                </a:solidFill>
              </a:rPr>
              <a:t>,</a:t>
            </a:r>
            <a:r>
              <a:rPr lang="ru-RU" sz="2800" dirty="0" smtClean="0">
                <a:solidFill>
                  <a:srgbClr val="5D3138"/>
                </a:solidFill>
              </a:rPr>
              <a:t> </a:t>
            </a:r>
            <a:r>
              <a:rPr lang="ru-RU" sz="2800" dirty="0">
                <a:solidFill>
                  <a:srgbClr val="5D3138"/>
                </a:solidFill>
              </a:rPr>
              <a:t>заведующим </a:t>
            </a:r>
            <a:r>
              <a:rPr lang="ru-RU" sz="2800" dirty="0" err="1">
                <a:solidFill>
                  <a:srgbClr val="5D3138"/>
                </a:solidFill>
              </a:rPr>
              <a:t>Филошенской</a:t>
            </a:r>
            <a:r>
              <a:rPr lang="ru-RU" sz="2800" dirty="0">
                <a:solidFill>
                  <a:srgbClr val="5D3138"/>
                </a:solidFill>
              </a:rPr>
              <a:t> и </a:t>
            </a:r>
            <a:r>
              <a:rPr lang="ru-RU" sz="2800" dirty="0" err="1">
                <a:solidFill>
                  <a:srgbClr val="5D3138"/>
                </a:solidFill>
              </a:rPr>
              <a:t>Воробьевской</a:t>
            </a:r>
            <a:r>
              <a:rPr lang="ru-RU" sz="2800" dirty="0">
                <a:solidFill>
                  <a:srgbClr val="5D3138"/>
                </a:solidFill>
              </a:rPr>
              <a:t> начальных школ, </a:t>
            </a:r>
            <a:r>
              <a:rPr lang="ru-RU" sz="2800" dirty="0" err="1">
                <a:solidFill>
                  <a:srgbClr val="5D3138"/>
                </a:solidFill>
              </a:rPr>
              <a:t>Шипицинской</a:t>
            </a:r>
            <a:r>
              <a:rPr lang="ru-RU" sz="2800" dirty="0">
                <a:solidFill>
                  <a:srgbClr val="5D3138"/>
                </a:solidFill>
              </a:rPr>
              <a:t> ШКМ, Вознесенской семилетней школы.</a:t>
            </a:r>
          </a:p>
          <a:p>
            <a:pPr algn="just" fontAlgn="base"/>
            <a:r>
              <a:rPr lang="ru-RU" sz="1200" dirty="0" smtClean="0">
                <a:solidFill>
                  <a:srgbClr val="5D3138"/>
                </a:solidFill>
              </a:rPr>
              <a:t> </a:t>
            </a:r>
          </a:p>
          <a:p>
            <a:pPr algn="just" fontAlgn="base"/>
            <a:r>
              <a:rPr lang="ru-RU" sz="2800" dirty="0" smtClean="0">
                <a:solidFill>
                  <a:srgbClr val="5D3138"/>
                </a:solidFill>
              </a:rPr>
              <a:t>В </a:t>
            </a:r>
            <a:r>
              <a:rPr lang="ru-RU" sz="2800" dirty="0">
                <a:solidFill>
                  <a:srgbClr val="5D3138"/>
                </a:solidFill>
              </a:rPr>
              <a:t>августе 1934 года поступил в Омский педагогический институт им. Горького на физическое отделение. </a:t>
            </a:r>
            <a:r>
              <a:rPr lang="ru-RU" sz="2800" dirty="0" smtClean="0">
                <a:solidFill>
                  <a:srgbClr val="5D3138"/>
                </a:solidFill>
              </a:rPr>
              <a:t>После его </a:t>
            </a:r>
            <a:r>
              <a:rPr lang="ru-RU" sz="2800" dirty="0">
                <a:solidFill>
                  <a:srgbClr val="5D3138"/>
                </a:solidFill>
              </a:rPr>
              <a:t>окончания </a:t>
            </a:r>
            <a:r>
              <a:rPr lang="ru-RU" sz="2800" dirty="0" smtClean="0">
                <a:solidFill>
                  <a:srgbClr val="5D3138"/>
                </a:solidFill>
              </a:rPr>
              <a:t>в </a:t>
            </a:r>
            <a:r>
              <a:rPr lang="ru-RU" sz="2800" dirty="0">
                <a:solidFill>
                  <a:srgbClr val="5D3138"/>
                </a:solidFill>
              </a:rPr>
              <a:t>1938 году </a:t>
            </a:r>
            <a:r>
              <a:rPr lang="ru-RU" sz="2800" dirty="0" smtClean="0">
                <a:solidFill>
                  <a:srgbClr val="5D3138"/>
                </a:solidFill>
              </a:rPr>
              <a:t>направлен </a:t>
            </a:r>
            <a:r>
              <a:rPr lang="ru-RU" sz="2800" dirty="0">
                <a:solidFill>
                  <a:srgbClr val="5D3138"/>
                </a:solidFill>
              </a:rPr>
              <a:t>на работу в Ханты-Мансийское педагогическое училище </a:t>
            </a:r>
            <a:r>
              <a:rPr lang="ru-RU" sz="2800" dirty="0" smtClean="0">
                <a:solidFill>
                  <a:srgbClr val="5D3138"/>
                </a:solidFill>
              </a:rPr>
              <a:t/>
            </a:r>
            <a:br>
              <a:rPr lang="ru-RU" sz="2800" dirty="0" smtClean="0">
                <a:solidFill>
                  <a:srgbClr val="5D3138"/>
                </a:solidFill>
              </a:rPr>
            </a:br>
            <a:r>
              <a:rPr lang="ru-RU" sz="2800" dirty="0" smtClean="0">
                <a:solidFill>
                  <a:srgbClr val="5D3138"/>
                </a:solidFill>
              </a:rPr>
              <a:t>на </a:t>
            </a:r>
            <a:r>
              <a:rPr lang="ru-RU" sz="2800" dirty="0">
                <a:solidFill>
                  <a:srgbClr val="5D3138"/>
                </a:solidFill>
              </a:rPr>
              <a:t>должность заведующего учебной частью и преподавателя физики. </a:t>
            </a:r>
            <a:endParaRPr lang="en-US" sz="2800" dirty="0" smtClean="0">
              <a:solidFill>
                <a:srgbClr val="5D3138"/>
              </a:solidFill>
            </a:endParaRPr>
          </a:p>
          <a:p>
            <a:pPr algn="just" fontAlgn="base"/>
            <a:r>
              <a:rPr lang="en-US" sz="1200" dirty="0" smtClean="0">
                <a:solidFill>
                  <a:srgbClr val="5D3138"/>
                </a:solidFill>
              </a:rPr>
              <a:t> </a:t>
            </a:r>
            <a:endParaRPr lang="ru-RU" sz="1200" dirty="0">
              <a:solidFill>
                <a:srgbClr val="5D3138"/>
              </a:solidFill>
            </a:endParaRPr>
          </a:p>
          <a:p>
            <a:pPr algn="just" fontAlgn="base"/>
            <a:r>
              <a:rPr lang="ru-RU" sz="2800" dirty="0">
                <a:solidFill>
                  <a:srgbClr val="5D3138"/>
                </a:solidFill>
              </a:rPr>
              <a:t>13 декабря 1941 года </a:t>
            </a:r>
            <a:r>
              <a:rPr lang="ru-RU" sz="2800" dirty="0" smtClean="0">
                <a:solidFill>
                  <a:srgbClr val="5D3138"/>
                </a:solidFill>
              </a:rPr>
              <a:t>переведен </a:t>
            </a:r>
            <a:r>
              <a:rPr lang="ru-RU" sz="2800" dirty="0">
                <a:solidFill>
                  <a:srgbClr val="5D3138"/>
                </a:solidFill>
              </a:rPr>
              <a:t>на должность директора Ханты-Мансийской средней школы. В школе проработал до 27 мая 1942 года. 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2278782" y="893860"/>
            <a:ext cx="9442548" cy="4457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2422798" y="835559"/>
            <a:ext cx="92985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723D46"/>
                </a:solidFill>
              </a:rPr>
              <a:t>Талантливый преподаватель</a:t>
            </a:r>
            <a:endParaRPr lang="ru-RU" sz="2800" dirty="0"/>
          </a:p>
        </p:txBody>
      </p:sp>
      <p:pic>
        <p:nvPicPr>
          <p:cNvPr id="19" name="Picture 11" descr="D:\1 учителя на войне\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071" y="333450"/>
            <a:ext cx="1636270" cy="1636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3" descr="http://nakleifon.ru/components/com_jshopping/files/img_products/full_Georgievskaya_zvezda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638" y="352392"/>
            <a:ext cx="1584176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1951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5000">
        <p14:prism isContent="1" isInverted="1"/>
      </p:transition>
    </mc:Choice>
    <mc:Fallback xmlns="">
      <p:transition spd="slow" advClick="0" advTm="2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5-конечная звезда 14"/>
          <p:cNvSpPr/>
          <p:nvPr/>
        </p:nvSpPr>
        <p:spPr>
          <a:xfrm>
            <a:off x="-3420380" y="26850"/>
            <a:ext cx="6851290" cy="6851290"/>
          </a:xfrm>
          <a:prstGeom prst="star5">
            <a:avLst/>
          </a:pr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>
                  <a:alpha val="93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89072" y="2052925"/>
            <a:ext cx="1113226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ase" hangingPunct="0"/>
            <a:r>
              <a:rPr lang="ru-RU" sz="2800" dirty="0">
                <a:solidFill>
                  <a:srgbClr val="5D3138"/>
                </a:solidFill>
              </a:rPr>
              <a:t>27 мая 1942 года был мобилизован в Рабоче-Крестьянскую Красную Армию и направлен в Омское пехотное училище, а 7 ноября 1942 года отправился на фронт в составе Гвардейской дивизии</a:t>
            </a:r>
            <a:r>
              <a:rPr lang="ru-RU" sz="2800" dirty="0" smtClean="0">
                <a:solidFill>
                  <a:srgbClr val="5D3138"/>
                </a:solidFill>
              </a:rPr>
              <a:t>.</a:t>
            </a:r>
          </a:p>
          <a:p>
            <a:pPr algn="just" fontAlgn="base" hangingPunct="0"/>
            <a:r>
              <a:rPr lang="ru-RU" sz="1200" dirty="0">
                <a:solidFill>
                  <a:srgbClr val="5D3138"/>
                </a:solidFill>
              </a:rPr>
              <a:t> </a:t>
            </a:r>
            <a:r>
              <a:rPr lang="ru-RU" sz="1200" dirty="0" smtClean="0">
                <a:solidFill>
                  <a:srgbClr val="5D3138"/>
                </a:solidFill>
              </a:rPr>
              <a:t> </a:t>
            </a:r>
            <a:endParaRPr lang="ru-RU" sz="1200" dirty="0">
              <a:solidFill>
                <a:srgbClr val="5D3138"/>
              </a:solidFill>
            </a:endParaRPr>
          </a:p>
          <a:p>
            <a:pPr algn="just" fontAlgn="base" hangingPunct="0"/>
            <a:r>
              <a:rPr lang="ru-RU" sz="2800" dirty="0">
                <a:solidFill>
                  <a:srgbClr val="5D3138"/>
                </a:solidFill>
              </a:rPr>
              <a:t>В декабре 1942 года участвовал в боях при прорыве обороны немцев </a:t>
            </a:r>
            <a:r>
              <a:rPr lang="ru-RU" sz="2800" dirty="0" smtClean="0">
                <a:solidFill>
                  <a:srgbClr val="5D3138"/>
                </a:solidFill>
              </a:rPr>
              <a:t/>
            </a:r>
            <a:br>
              <a:rPr lang="ru-RU" sz="2800" dirty="0" smtClean="0">
                <a:solidFill>
                  <a:srgbClr val="5D3138"/>
                </a:solidFill>
              </a:rPr>
            </a:br>
            <a:r>
              <a:rPr lang="ru-RU" sz="2800" dirty="0" smtClean="0">
                <a:solidFill>
                  <a:srgbClr val="5D3138"/>
                </a:solidFill>
              </a:rPr>
              <a:t>в </a:t>
            </a:r>
            <a:r>
              <a:rPr lang="ru-RU" sz="2800" dirty="0">
                <a:solidFill>
                  <a:srgbClr val="5D3138"/>
                </a:solidFill>
              </a:rPr>
              <a:t>районе Среднего Дона, а затем 27 декабря 1942 года под </a:t>
            </a:r>
            <a:r>
              <a:rPr lang="ru-RU" sz="2800" dirty="0" smtClean="0">
                <a:solidFill>
                  <a:srgbClr val="5D3138"/>
                </a:solidFill>
              </a:rPr>
              <a:t/>
            </a:r>
            <a:br>
              <a:rPr lang="ru-RU" sz="2800" dirty="0" smtClean="0">
                <a:solidFill>
                  <a:srgbClr val="5D3138"/>
                </a:solidFill>
              </a:rPr>
            </a:br>
            <a:r>
              <a:rPr lang="ru-RU" sz="2800" dirty="0" smtClean="0">
                <a:solidFill>
                  <a:srgbClr val="5D3138"/>
                </a:solidFill>
              </a:rPr>
              <a:t>г</a:t>
            </a:r>
            <a:r>
              <a:rPr lang="ru-RU" sz="2800" dirty="0">
                <a:solidFill>
                  <a:srgbClr val="5D3138"/>
                </a:solidFill>
              </a:rPr>
              <a:t>. Миллерово (Ростовская область) был тяжело ранен осколками мины в обе ноги, полей в правую руку. </a:t>
            </a:r>
            <a:endParaRPr lang="ru-RU" sz="2800" dirty="0" smtClean="0">
              <a:solidFill>
                <a:srgbClr val="5D3138"/>
              </a:solidFill>
            </a:endParaRPr>
          </a:p>
          <a:p>
            <a:pPr algn="just" fontAlgn="base" hangingPunct="0"/>
            <a:r>
              <a:rPr lang="ru-RU" sz="1200" dirty="0" smtClean="0">
                <a:solidFill>
                  <a:srgbClr val="5D3138"/>
                </a:solidFill>
              </a:rPr>
              <a:t>  </a:t>
            </a:r>
            <a:endParaRPr lang="ru-RU" sz="1200" dirty="0">
              <a:solidFill>
                <a:srgbClr val="5D3138"/>
              </a:solidFill>
            </a:endParaRPr>
          </a:p>
          <a:p>
            <a:pPr algn="just" fontAlgn="base" hangingPunct="0"/>
            <a:r>
              <a:rPr lang="ru-RU" sz="2800" dirty="0">
                <a:solidFill>
                  <a:srgbClr val="5D3138"/>
                </a:solidFill>
              </a:rPr>
              <a:t>Проходил лечение в пяти госпиталях. Из последнего – Семипалатинского, вернулся на костылях.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2278782" y="893860"/>
            <a:ext cx="9442548" cy="4457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2422798" y="835559"/>
            <a:ext cx="92985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723D46"/>
                </a:solidFill>
              </a:rPr>
              <a:t>Участник Великой Отечественной войны 1941-1945 гг. </a:t>
            </a:r>
            <a:endParaRPr lang="ru-RU" sz="2800" dirty="0"/>
          </a:p>
        </p:txBody>
      </p:sp>
      <p:pic>
        <p:nvPicPr>
          <p:cNvPr id="19" name="Picture 11" descr="D:\1 учителя на войне\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071" y="333450"/>
            <a:ext cx="1636270" cy="1636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3" descr="http://nakleifon.ru/components/com_jshopping/files/img_products/full_Georgievskaya_zvezda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638" y="352392"/>
            <a:ext cx="1584176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15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5000">
        <p14:prism isContent="1" isInverted="1"/>
      </p:transition>
    </mc:Choice>
    <mc:Fallback xmlns="">
      <p:transition spd="slow" advClick="0" advTm="2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5-конечная звезда 14"/>
          <p:cNvSpPr/>
          <p:nvPr/>
        </p:nvSpPr>
        <p:spPr>
          <a:xfrm>
            <a:off x="-3420380" y="26850"/>
            <a:ext cx="6851290" cy="6851290"/>
          </a:xfrm>
          <a:prstGeom prst="star5">
            <a:avLst/>
          </a:pr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>
                  <a:alpha val="93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34566" y="1557586"/>
            <a:ext cx="7128792" cy="31854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ase" hangingPunct="0"/>
            <a:r>
              <a:rPr lang="ru-RU" sz="2700" dirty="0">
                <a:solidFill>
                  <a:srgbClr val="5D3138"/>
                </a:solidFill>
              </a:rPr>
              <a:t>С 1 октября 1943 года приступил к исполнению обязанностей директора Ханты-Мансийской средней школы. </a:t>
            </a:r>
            <a:endParaRPr lang="ru-RU" sz="2700" dirty="0" smtClean="0">
              <a:solidFill>
                <a:srgbClr val="5D3138"/>
              </a:solidFill>
            </a:endParaRPr>
          </a:p>
          <a:p>
            <a:pPr algn="just" fontAlgn="base" hangingPunct="0"/>
            <a:r>
              <a:rPr lang="ru-RU" sz="700" dirty="0">
                <a:solidFill>
                  <a:srgbClr val="5D3138"/>
                </a:solidFill>
              </a:rPr>
              <a:t> </a:t>
            </a:r>
          </a:p>
          <a:p>
            <a:pPr algn="just" fontAlgn="base" hangingPunct="0"/>
            <a:r>
              <a:rPr lang="ru-RU" sz="2700" dirty="0">
                <a:solidFill>
                  <a:srgbClr val="5D3138"/>
                </a:solidFill>
              </a:rPr>
              <a:t>15 июля 1944 года переведен на должность директора Ханты-Мансийского национального педучилища, проработав в этой должности более 20 лет.  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2278782" y="533820"/>
            <a:ext cx="9442548" cy="4457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2422798" y="475519"/>
            <a:ext cx="92985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5D3138"/>
                </a:solidFill>
              </a:rPr>
              <a:t>Заслуженный учитель школы РСФСР</a:t>
            </a:r>
            <a:endParaRPr lang="ru-RU" sz="2800" b="1" dirty="0"/>
          </a:p>
        </p:txBody>
      </p:sp>
      <p:pic>
        <p:nvPicPr>
          <p:cNvPr id="19" name="Picture 11" descr="D:\1 учителя на войне\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071" y="-26590"/>
            <a:ext cx="1636270" cy="1636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3" descr="http://nakleifon.ru/components/com_jshopping/files/img_products/full_Georgievskaya_zvezda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638" y="-7648"/>
            <a:ext cx="1584176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Z:\1. Отделы и сотрудники\3.Отдел использования и публикации документов\4. Безгодова В.В\от Черниевой И.С\Будущее человечества в руках учителя\Величко Г.Т\КУГАЮ_410_1_27_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2571" y="1177041"/>
            <a:ext cx="3989259" cy="549311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262558" y="4849336"/>
            <a:ext cx="7200800" cy="18928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dirty="0">
                <a:solidFill>
                  <a:srgbClr val="5D3138"/>
                </a:solidFill>
              </a:rPr>
              <a:t>Почетная грамота Президиума Верховного Совета РСФСР о присвоении звания заслуженного учителя школы </a:t>
            </a:r>
            <a:r>
              <a:rPr lang="ru-RU" sz="2200" dirty="0" smtClean="0">
                <a:solidFill>
                  <a:srgbClr val="5D3138"/>
                </a:solidFill>
              </a:rPr>
              <a:t>РСФСР Величко Георгию Тарасовичу. </a:t>
            </a:r>
            <a:r>
              <a:rPr lang="ru-RU" sz="2200" dirty="0">
                <a:solidFill>
                  <a:srgbClr val="5D3138"/>
                </a:solidFill>
              </a:rPr>
              <a:t>1950 </a:t>
            </a:r>
            <a:r>
              <a:rPr lang="ru-RU" sz="2200" dirty="0" smtClean="0">
                <a:solidFill>
                  <a:srgbClr val="5D3138"/>
                </a:solidFill>
              </a:rPr>
              <a:t>г. </a:t>
            </a:r>
            <a:endParaRPr lang="ru-RU" sz="2200" dirty="0">
              <a:solidFill>
                <a:srgbClr val="5D3138"/>
              </a:solidFill>
            </a:endParaRPr>
          </a:p>
          <a:p>
            <a:pPr algn="ctr"/>
            <a:r>
              <a:rPr lang="ru-RU" sz="1100" dirty="0" smtClean="0">
                <a:solidFill>
                  <a:srgbClr val="5D3138"/>
                </a:solidFill>
              </a:rPr>
              <a:t> </a:t>
            </a:r>
            <a:endParaRPr lang="ru-RU" sz="1100" dirty="0">
              <a:solidFill>
                <a:srgbClr val="5D3138"/>
              </a:solidFill>
            </a:endParaRPr>
          </a:p>
          <a:p>
            <a:pPr algn="ctr"/>
            <a:r>
              <a:rPr lang="ru-RU" b="1" dirty="0">
                <a:solidFill>
                  <a:srgbClr val="723D46"/>
                </a:solidFill>
                <a:latin typeface="+mj-lt"/>
              </a:rPr>
              <a:t>КУ «Государственный архив Югры</a:t>
            </a:r>
            <a:r>
              <a:rPr lang="ru-RU" b="1" dirty="0" smtClean="0">
                <a:solidFill>
                  <a:srgbClr val="723D46"/>
                </a:solidFill>
                <a:latin typeface="+mj-lt"/>
              </a:rPr>
              <a:t>». </a:t>
            </a:r>
          </a:p>
          <a:p>
            <a:pPr algn="ctr"/>
            <a:r>
              <a:rPr lang="ru-RU" b="1" dirty="0" smtClean="0">
                <a:solidFill>
                  <a:srgbClr val="723D46"/>
                </a:solidFill>
                <a:latin typeface="+mj-lt"/>
              </a:rPr>
              <a:t>Ф</a:t>
            </a:r>
            <a:r>
              <a:rPr lang="ru-RU" b="1" dirty="0">
                <a:solidFill>
                  <a:srgbClr val="723D46"/>
                </a:solidFill>
                <a:latin typeface="+mj-lt"/>
              </a:rPr>
              <a:t>. 410. Оп. </a:t>
            </a:r>
            <a:r>
              <a:rPr lang="ru-RU" b="1" dirty="0" smtClean="0">
                <a:solidFill>
                  <a:srgbClr val="723D46"/>
                </a:solidFill>
                <a:latin typeface="+mj-lt"/>
              </a:rPr>
              <a:t>1. </a:t>
            </a:r>
            <a:r>
              <a:rPr lang="ru-RU" b="1" dirty="0">
                <a:solidFill>
                  <a:srgbClr val="723D46"/>
                </a:solidFill>
                <a:latin typeface="+mj-lt"/>
              </a:rPr>
              <a:t>Д. </a:t>
            </a:r>
            <a:r>
              <a:rPr lang="ru-RU" b="1" dirty="0" smtClean="0">
                <a:solidFill>
                  <a:srgbClr val="723D46"/>
                </a:solidFill>
                <a:latin typeface="+mj-lt"/>
              </a:rPr>
              <a:t>27. </a:t>
            </a:r>
            <a:r>
              <a:rPr lang="ru-RU" b="1" dirty="0">
                <a:solidFill>
                  <a:srgbClr val="723D46"/>
                </a:solidFill>
                <a:latin typeface="+mj-lt"/>
              </a:rPr>
              <a:t>Л. </a:t>
            </a:r>
            <a:r>
              <a:rPr lang="ru-RU" b="1" dirty="0" smtClean="0">
                <a:solidFill>
                  <a:srgbClr val="723D46"/>
                </a:solidFill>
                <a:latin typeface="+mj-lt"/>
              </a:rPr>
              <a:t>2.</a:t>
            </a:r>
            <a:r>
              <a:rPr lang="ru-RU" dirty="0" smtClean="0"/>
              <a:t> </a:t>
            </a:r>
            <a:endParaRPr lang="ru-RU" b="1" dirty="0">
              <a:solidFill>
                <a:srgbClr val="723D46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06374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5000">
        <p14:prism isContent="1" isInverted="1"/>
      </p:transition>
    </mc:Choice>
    <mc:Fallback xmlns="">
      <p:transition spd="slow" advClick="0" advTm="2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2558" y="2205658"/>
            <a:ext cx="6092825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fontAlgn="base" hangingPunct="0"/>
            <a:endParaRPr lang="ru-RU" sz="2800" dirty="0">
              <a:solidFill>
                <a:srgbClr val="5D3138"/>
              </a:solidFill>
            </a:endParaRPr>
          </a:p>
        </p:txBody>
      </p:sp>
      <p:pic>
        <p:nvPicPr>
          <p:cNvPr id="10" name="Picture 3" descr="D:\1 учителя на войне\Без имени-1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97" t="-414" r="10622" b="414"/>
          <a:stretch/>
        </p:blipFill>
        <p:spPr bwMode="auto">
          <a:xfrm>
            <a:off x="-817562" y="-257071"/>
            <a:ext cx="5400600" cy="4766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2152202" y="174977"/>
            <a:ext cx="9199588" cy="252028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2837409" y="246985"/>
            <a:ext cx="788374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 hangingPunct="0"/>
            <a:r>
              <a:rPr lang="ru-RU" sz="2400" dirty="0">
                <a:solidFill>
                  <a:srgbClr val="5D3138"/>
                </a:solidFill>
              </a:rPr>
              <a:t>Награжден орденом Красной Звезды, медалями </a:t>
            </a:r>
            <a:r>
              <a:rPr lang="ru-RU" sz="2400" dirty="0" smtClean="0">
                <a:solidFill>
                  <a:srgbClr val="5D3138"/>
                </a:solidFill>
              </a:rPr>
              <a:t/>
            </a:r>
            <a:br>
              <a:rPr lang="ru-RU" sz="2400" dirty="0" smtClean="0">
                <a:solidFill>
                  <a:srgbClr val="5D3138"/>
                </a:solidFill>
              </a:rPr>
            </a:br>
            <a:r>
              <a:rPr lang="ru-RU" sz="2400" dirty="0" smtClean="0">
                <a:solidFill>
                  <a:srgbClr val="5D3138"/>
                </a:solidFill>
              </a:rPr>
              <a:t>«</a:t>
            </a:r>
            <a:r>
              <a:rPr lang="ru-RU" sz="2400" dirty="0">
                <a:solidFill>
                  <a:srgbClr val="5D3138"/>
                </a:solidFill>
              </a:rPr>
              <a:t>За победу над Германией в Великой Отечественной войне 1941-1945 гг.», «За доблестный труд в Великой Отечественной войне 1941-1945 гг</a:t>
            </a:r>
            <a:r>
              <a:rPr lang="ru-RU" sz="2400" dirty="0" smtClean="0">
                <a:solidFill>
                  <a:srgbClr val="5D3138"/>
                </a:solidFill>
              </a:rPr>
              <a:t>.», знаком «Отличник народного просвещения», удостоен звания «Заслуженный учитель школы РСФСР», юбилейными медалями.</a:t>
            </a:r>
            <a:endParaRPr lang="ru-RU" sz="2400" dirty="0">
              <a:solidFill>
                <a:srgbClr val="5D3138"/>
              </a:solidFill>
            </a:endParaRPr>
          </a:p>
        </p:txBody>
      </p:sp>
      <p:pic>
        <p:nvPicPr>
          <p:cNvPr id="13" name="Picture 11" descr="D:\1 учителя на войне\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540" y="1183089"/>
            <a:ext cx="1636270" cy="1636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 descr="http://nakleifon.ru/components/com_jshopping/files/img_products/full_Georgievskaya_zvezda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8107" y="1202031"/>
            <a:ext cx="1584176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Z:\1. Отделы и сотрудники\3.Отдел использования и публикации документов\4. Безгодова В.В\от Черниевой И.С\Будущее человечества в руках учителя\Величко Г.Т\Ф.410, Оп.1, Д.13, Л.1_Г.Т. Величко (в це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34"/>
          <a:stretch/>
        </p:blipFill>
        <p:spPr bwMode="auto">
          <a:xfrm>
            <a:off x="6455246" y="2925738"/>
            <a:ext cx="5526581" cy="374441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Прямоугольник 20"/>
          <p:cNvSpPr/>
          <p:nvPr/>
        </p:nvSpPr>
        <p:spPr>
          <a:xfrm>
            <a:off x="146215" y="3933850"/>
            <a:ext cx="6209168" cy="29084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 hangingPunct="0"/>
            <a:r>
              <a:rPr lang="ru-RU" sz="2200" dirty="0">
                <a:solidFill>
                  <a:srgbClr val="5D3138"/>
                </a:solidFill>
              </a:rPr>
              <a:t>Г.Т. Величко (в центре, на костылях), директор Ханты-Мансийского педагогического училища. Слева преподаватель труда Боголюбов Александр Александрович. Второй ряд слева направо: второй - Вахрушев Павел Александрович - преподаватель языка манси. 1972 г.</a:t>
            </a:r>
          </a:p>
          <a:p>
            <a:pPr algn="ctr"/>
            <a:r>
              <a:rPr lang="ru-RU" sz="1100" dirty="0" smtClean="0">
                <a:solidFill>
                  <a:srgbClr val="5D3138"/>
                </a:solidFill>
              </a:rPr>
              <a:t> </a:t>
            </a:r>
            <a:endParaRPr lang="ru-RU" sz="1100" dirty="0">
              <a:solidFill>
                <a:srgbClr val="5D3138"/>
              </a:solidFill>
            </a:endParaRPr>
          </a:p>
          <a:p>
            <a:pPr algn="ctr"/>
            <a:r>
              <a:rPr lang="ru-RU" b="1" dirty="0">
                <a:solidFill>
                  <a:srgbClr val="723D46"/>
                </a:solidFill>
                <a:latin typeface="+mj-lt"/>
              </a:rPr>
              <a:t>КУ «Государственный архив Югры</a:t>
            </a:r>
            <a:r>
              <a:rPr lang="ru-RU" b="1" dirty="0" smtClean="0">
                <a:solidFill>
                  <a:srgbClr val="723D46"/>
                </a:solidFill>
                <a:latin typeface="+mj-lt"/>
              </a:rPr>
              <a:t>». </a:t>
            </a:r>
          </a:p>
          <a:p>
            <a:pPr algn="ctr"/>
            <a:r>
              <a:rPr lang="ru-RU" b="1" dirty="0" smtClean="0">
                <a:solidFill>
                  <a:srgbClr val="723D46"/>
                </a:solidFill>
                <a:latin typeface="+mj-lt"/>
              </a:rPr>
              <a:t>Ф</a:t>
            </a:r>
            <a:r>
              <a:rPr lang="ru-RU" b="1" dirty="0">
                <a:solidFill>
                  <a:srgbClr val="723D46"/>
                </a:solidFill>
                <a:latin typeface="+mj-lt"/>
              </a:rPr>
              <a:t>. 410. Оп. </a:t>
            </a:r>
            <a:r>
              <a:rPr lang="ru-RU" b="1" dirty="0" smtClean="0">
                <a:solidFill>
                  <a:srgbClr val="723D46"/>
                </a:solidFill>
                <a:latin typeface="+mj-lt"/>
              </a:rPr>
              <a:t>1. </a:t>
            </a:r>
            <a:r>
              <a:rPr lang="ru-RU" b="1" dirty="0">
                <a:solidFill>
                  <a:srgbClr val="723D46"/>
                </a:solidFill>
                <a:latin typeface="+mj-lt"/>
              </a:rPr>
              <a:t>Д. </a:t>
            </a:r>
            <a:r>
              <a:rPr lang="ru-RU" b="1" dirty="0" smtClean="0">
                <a:solidFill>
                  <a:srgbClr val="723D46"/>
                </a:solidFill>
                <a:latin typeface="+mj-lt"/>
              </a:rPr>
              <a:t>13. </a:t>
            </a:r>
            <a:r>
              <a:rPr lang="ru-RU" b="1" dirty="0">
                <a:solidFill>
                  <a:srgbClr val="723D46"/>
                </a:solidFill>
                <a:latin typeface="+mj-lt"/>
              </a:rPr>
              <a:t>Л. </a:t>
            </a:r>
            <a:r>
              <a:rPr lang="ru-RU" b="1" dirty="0" smtClean="0">
                <a:solidFill>
                  <a:srgbClr val="723D46"/>
                </a:solidFill>
                <a:latin typeface="+mj-lt"/>
              </a:rPr>
              <a:t>2.</a:t>
            </a:r>
            <a:r>
              <a:rPr lang="ru-RU" dirty="0" smtClean="0"/>
              <a:t> </a:t>
            </a:r>
            <a:endParaRPr lang="ru-RU" b="1" dirty="0">
              <a:solidFill>
                <a:srgbClr val="723D46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39663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5000">
        <p14:prism isContent="1" isInverted="1"/>
      </p:transition>
    </mc:Choice>
    <mc:Fallback xmlns="">
      <p:transition spd="slow" advClick="0" advTm="2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Z:\1. Отделы и сотрудники\3.Отдел использования и публикации документов\4. Безгодова В.В\от Черниевой И.С\Будущее человечества в руках учителя\Иванов И.А\Ф.ФОТО, Оп.5, Д.373, Л.1_Иванов Илья Алексеевич - заслуженный учитель школы РФ (1960) (фотопортрет), 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3359" y="189434"/>
            <a:ext cx="4024936" cy="6449081"/>
          </a:xfrm>
          <a:prstGeom prst="round2DiagRect">
            <a:avLst>
              <a:gd name="adj1" fmla="val 50000"/>
              <a:gd name="adj2" fmla="val 0"/>
            </a:avLst>
          </a:prstGeom>
          <a:ln w="88900" cap="sq">
            <a:noFill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Прямоугольник 24"/>
          <p:cNvSpPr/>
          <p:nvPr/>
        </p:nvSpPr>
        <p:spPr>
          <a:xfrm>
            <a:off x="-1" y="586000"/>
            <a:ext cx="727422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>
                <a:solidFill>
                  <a:srgbClr val="7D434D"/>
                </a:solidFill>
                <a:latin typeface="AA Haymaker" panose="02000504000000020004" pitchFamily="2" charset="0"/>
              </a:rPr>
              <a:t>Илья </a:t>
            </a:r>
            <a:endParaRPr lang="ru-RU" sz="4400" b="1" dirty="0" smtClean="0">
              <a:solidFill>
                <a:srgbClr val="7D434D"/>
              </a:solidFill>
              <a:latin typeface="AA Haymaker" panose="02000504000000020004" pitchFamily="2" charset="0"/>
            </a:endParaRPr>
          </a:p>
          <a:p>
            <a:pPr algn="ctr"/>
            <a:r>
              <a:rPr lang="ru-RU" sz="4400" b="1" dirty="0" smtClean="0">
                <a:solidFill>
                  <a:srgbClr val="7D434D"/>
                </a:solidFill>
                <a:latin typeface="AA Haymaker" panose="02000504000000020004" pitchFamily="2" charset="0"/>
              </a:rPr>
              <a:t>Алексеевич </a:t>
            </a:r>
            <a:r>
              <a:rPr lang="ru-RU" sz="6000" b="1" dirty="0" smtClean="0">
                <a:solidFill>
                  <a:srgbClr val="7D434D"/>
                </a:solidFill>
                <a:latin typeface="AA Haymaker" panose="02000504000000020004" pitchFamily="2" charset="0"/>
              </a:rPr>
              <a:t>Иванов</a:t>
            </a:r>
            <a:r>
              <a:rPr lang="ru-RU" sz="4400" b="1" dirty="0" smtClean="0">
                <a:solidFill>
                  <a:srgbClr val="7D434D"/>
                </a:solidFill>
                <a:latin typeface="AA Haymaker" panose="02000504000000020004" pitchFamily="2" charset="0"/>
                <a:ea typeface="+mj-ea"/>
                <a:cs typeface="+mj-cs"/>
              </a:rPr>
              <a:t>  </a:t>
            </a:r>
          </a:p>
          <a:p>
            <a:pPr algn="ctr"/>
            <a:endParaRPr lang="ru-RU" sz="2800" b="1" dirty="0" smtClean="0">
              <a:solidFill>
                <a:srgbClr val="723D46"/>
              </a:solidFill>
              <a:latin typeface="+mj-lt"/>
            </a:endParaRPr>
          </a:p>
          <a:p>
            <a:pPr algn="ctr"/>
            <a:r>
              <a:rPr lang="ru-RU" sz="2800" dirty="0" smtClean="0">
                <a:solidFill>
                  <a:srgbClr val="5D3138"/>
                </a:solidFill>
              </a:rPr>
              <a:t>Родился 3 </a:t>
            </a:r>
            <a:r>
              <a:rPr lang="ru-RU" sz="2800" dirty="0">
                <a:solidFill>
                  <a:srgbClr val="5D3138"/>
                </a:solidFill>
              </a:rPr>
              <a:t>августа 1918 года в с. </a:t>
            </a:r>
            <a:r>
              <a:rPr lang="ru-RU" sz="2800" dirty="0" err="1">
                <a:solidFill>
                  <a:srgbClr val="5D3138"/>
                </a:solidFill>
              </a:rPr>
              <a:t>Бушуево</a:t>
            </a:r>
            <a:r>
              <a:rPr lang="ru-RU" sz="2800" dirty="0">
                <a:solidFill>
                  <a:srgbClr val="5D3138"/>
                </a:solidFill>
              </a:rPr>
              <a:t> </a:t>
            </a:r>
            <a:r>
              <a:rPr lang="ru-RU" sz="2800" dirty="0" smtClean="0">
                <a:solidFill>
                  <a:srgbClr val="5D3138"/>
                </a:solidFill>
              </a:rPr>
              <a:t/>
            </a:r>
            <a:br>
              <a:rPr lang="ru-RU" sz="2800" dirty="0" smtClean="0">
                <a:solidFill>
                  <a:srgbClr val="5D3138"/>
                </a:solidFill>
              </a:rPr>
            </a:br>
            <a:r>
              <a:rPr lang="ru-RU" sz="2800" dirty="0" smtClean="0">
                <a:solidFill>
                  <a:srgbClr val="5D3138"/>
                </a:solidFill>
              </a:rPr>
              <a:t>Юргинского </a:t>
            </a:r>
            <a:r>
              <a:rPr lang="ru-RU" sz="2800" dirty="0">
                <a:solidFill>
                  <a:srgbClr val="5D3138"/>
                </a:solidFill>
              </a:rPr>
              <a:t>района Тюменской области </a:t>
            </a:r>
            <a:r>
              <a:rPr lang="ru-RU" sz="2800" dirty="0" smtClean="0">
                <a:solidFill>
                  <a:srgbClr val="5D3138"/>
                </a:solidFill>
              </a:rPr>
              <a:t/>
            </a:r>
            <a:br>
              <a:rPr lang="ru-RU" sz="2800" dirty="0" smtClean="0">
                <a:solidFill>
                  <a:srgbClr val="5D3138"/>
                </a:solidFill>
              </a:rPr>
            </a:br>
            <a:r>
              <a:rPr lang="ru-RU" sz="2800" dirty="0" smtClean="0">
                <a:solidFill>
                  <a:srgbClr val="5D3138"/>
                </a:solidFill>
              </a:rPr>
              <a:t>в </a:t>
            </a:r>
            <a:r>
              <a:rPr lang="ru-RU" sz="2800" dirty="0">
                <a:solidFill>
                  <a:srgbClr val="5D3138"/>
                </a:solidFill>
              </a:rPr>
              <a:t>семье крестьянина</a:t>
            </a:r>
            <a:r>
              <a:rPr lang="ru-RU" sz="2800" dirty="0" smtClean="0">
                <a:solidFill>
                  <a:srgbClr val="5D3138"/>
                </a:solidFill>
              </a:rPr>
              <a:t>. </a:t>
            </a:r>
          </a:p>
          <a:p>
            <a:endParaRPr lang="ru-RU" sz="2800" b="1" dirty="0" smtClean="0">
              <a:solidFill>
                <a:srgbClr val="723D46"/>
              </a:solidFill>
              <a:latin typeface="+mj-lt"/>
            </a:endParaRPr>
          </a:p>
          <a:p>
            <a:pPr algn="ctr"/>
            <a:r>
              <a:rPr lang="ru-RU" sz="2400" b="1" dirty="0" smtClean="0">
                <a:solidFill>
                  <a:srgbClr val="723D46"/>
                </a:solidFill>
              </a:rPr>
              <a:t>КУ </a:t>
            </a:r>
            <a:r>
              <a:rPr lang="ru-RU" sz="2400" b="1" dirty="0">
                <a:solidFill>
                  <a:srgbClr val="723D46"/>
                </a:solidFill>
              </a:rPr>
              <a:t>«Государственный архив Югры». </a:t>
            </a:r>
          </a:p>
          <a:p>
            <a:pPr algn="ctr"/>
            <a:r>
              <a:rPr lang="ru-RU" sz="2400" b="1" dirty="0">
                <a:solidFill>
                  <a:srgbClr val="723D46"/>
                </a:solidFill>
              </a:rPr>
              <a:t>Ф. Фото. Оп. </a:t>
            </a:r>
            <a:r>
              <a:rPr lang="ru-RU" sz="2400" b="1" dirty="0" smtClean="0">
                <a:solidFill>
                  <a:srgbClr val="723D46"/>
                </a:solidFill>
              </a:rPr>
              <a:t>5. </a:t>
            </a:r>
            <a:r>
              <a:rPr lang="ru-RU" sz="2400" b="1" dirty="0">
                <a:solidFill>
                  <a:srgbClr val="723D46"/>
                </a:solidFill>
              </a:rPr>
              <a:t>Д. </a:t>
            </a:r>
            <a:r>
              <a:rPr lang="ru-RU" sz="2400" b="1" dirty="0" smtClean="0">
                <a:solidFill>
                  <a:srgbClr val="723D46"/>
                </a:solidFill>
              </a:rPr>
              <a:t>373. </a:t>
            </a:r>
            <a:r>
              <a:rPr lang="ru-RU" sz="2400" b="1" dirty="0">
                <a:solidFill>
                  <a:srgbClr val="723D46"/>
                </a:solidFill>
              </a:rPr>
              <a:t>Л. 1.</a:t>
            </a:r>
          </a:p>
        </p:txBody>
      </p:sp>
      <p:pic>
        <p:nvPicPr>
          <p:cNvPr id="16" name="Picture 11" descr="D:\1 учителя на войне\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1670" y="197081"/>
            <a:ext cx="1527265" cy="1527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3" descr="http://nakleifon.ru/components/com_jshopping/files/img_products/full_Georgievskaya_zvezda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5237" y="216023"/>
            <a:ext cx="1478641" cy="1478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3" descr="D:\1 учителя на войне\Без имени-1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39" r="-1"/>
          <a:stretch/>
        </p:blipFill>
        <p:spPr bwMode="auto">
          <a:xfrm>
            <a:off x="0" y="-386630"/>
            <a:ext cx="2206774" cy="3848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0487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5000">
        <p14:prism isContent="1" isInverted="1"/>
      </p:transition>
    </mc:Choice>
    <mc:Fallback xmlns="">
      <p:transition spd="slow" advClick="0" advTm="2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5-конечная звезда 14"/>
          <p:cNvSpPr/>
          <p:nvPr/>
        </p:nvSpPr>
        <p:spPr>
          <a:xfrm>
            <a:off x="-3420380" y="26850"/>
            <a:ext cx="6851290" cy="6851290"/>
          </a:xfrm>
          <a:prstGeom prst="star5">
            <a:avLst/>
          </a:pr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>
                  <a:alpha val="93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78582" y="1557586"/>
            <a:ext cx="11242750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ase"/>
            <a:r>
              <a:rPr lang="ru-RU" sz="2800" dirty="0">
                <a:solidFill>
                  <a:srgbClr val="5D3138"/>
                </a:solidFill>
              </a:rPr>
              <a:t>С 1939 по 1941 годы работал учителем начальных классов </a:t>
            </a:r>
            <a:r>
              <a:rPr lang="ru-RU" sz="2800" dirty="0" smtClean="0">
                <a:solidFill>
                  <a:srgbClr val="5D3138"/>
                </a:solidFill>
              </a:rPr>
              <a:t>в </a:t>
            </a:r>
            <a:r>
              <a:rPr lang="ru-RU" sz="2800" dirty="0">
                <a:solidFill>
                  <a:srgbClr val="5D3138"/>
                </a:solidFill>
              </a:rPr>
              <a:t>школах юрт Большой </a:t>
            </a:r>
            <a:r>
              <a:rPr lang="ru-RU" sz="2800" dirty="0" err="1">
                <a:solidFill>
                  <a:srgbClr val="5D3138"/>
                </a:solidFill>
              </a:rPr>
              <a:t>Ларьяк</a:t>
            </a:r>
            <a:r>
              <a:rPr lang="ru-RU" sz="2800" dirty="0">
                <a:solidFill>
                  <a:srgbClr val="5D3138"/>
                </a:solidFill>
              </a:rPr>
              <a:t>, Толька, Больше-</a:t>
            </a:r>
            <a:r>
              <a:rPr lang="ru-RU" sz="2800" dirty="0" err="1">
                <a:solidFill>
                  <a:srgbClr val="5D3138"/>
                </a:solidFill>
              </a:rPr>
              <a:t>Тархово</a:t>
            </a:r>
            <a:r>
              <a:rPr lang="ru-RU" sz="2800" dirty="0">
                <a:solidFill>
                  <a:srgbClr val="5D3138"/>
                </a:solidFill>
              </a:rPr>
              <a:t> </a:t>
            </a:r>
            <a:r>
              <a:rPr lang="ru-RU" sz="2800" dirty="0" smtClean="0">
                <a:solidFill>
                  <a:srgbClr val="5D3138"/>
                </a:solidFill>
              </a:rPr>
              <a:t>в </a:t>
            </a:r>
            <a:r>
              <a:rPr lang="ru-RU" sz="2800" dirty="0" err="1">
                <a:solidFill>
                  <a:srgbClr val="5D3138"/>
                </a:solidFill>
              </a:rPr>
              <a:t>Ларьякском</a:t>
            </a:r>
            <a:r>
              <a:rPr lang="ru-RU" sz="2800" dirty="0">
                <a:solidFill>
                  <a:srgbClr val="5D3138"/>
                </a:solidFill>
              </a:rPr>
              <a:t> (ныне Нижневартовском) районе.</a:t>
            </a:r>
          </a:p>
          <a:p>
            <a:pPr algn="just" fontAlgn="base"/>
            <a:r>
              <a:rPr lang="ru-RU" sz="1200" dirty="0">
                <a:solidFill>
                  <a:srgbClr val="5D3138"/>
                </a:solidFill>
              </a:rPr>
              <a:t> </a:t>
            </a:r>
          </a:p>
          <a:p>
            <a:pPr algn="just"/>
            <a:r>
              <a:rPr lang="ru-RU" sz="2800" dirty="0">
                <a:solidFill>
                  <a:srgbClr val="5D3138"/>
                </a:solidFill>
              </a:rPr>
              <a:t>С сентября 1943 года по 1963 год работал учителем в Ханты-Мансийске: в </a:t>
            </a:r>
            <a:r>
              <a:rPr lang="ru-RU" sz="2800" dirty="0" err="1">
                <a:solidFill>
                  <a:srgbClr val="5D3138"/>
                </a:solidFill>
              </a:rPr>
              <a:t>Перековской</a:t>
            </a:r>
            <a:r>
              <a:rPr lang="ru-RU" sz="2800" dirty="0">
                <a:solidFill>
                  <a:srgbClr val="5D3138"/>
                </a:solidFill>
              </a:rPr>
              <a:t> неполной средней школе, </a:t>
            </a:r>
            <a:r>
              <a:rPr lang="ru-RU" sz="2800" dirty="0" smtClean="0">
                <a:solidFill>
                  <a:srgbClr val="5D3138"/>
                </a:solidFill>
              </a:rPr>
              <a:t>в </a:t>
            </a:r>
            <a:r>
              <a:rPr lang="ru-RU" sz="2800" dirty="0">
                <a:solidFill>
                  <a:srgbClr val="5D3138"/>
                </a:solidFill>
              </a:rPr>
              <a:t>средней школе </a:t>
            </a:r>
            <a:r>
              <a:rPr lang="ru-RU" sz="2800" dirty="0" smtClean="0">
                <a:solidFill>
                  <a:srgbClr val="5D3138"/>
                </a:solidFill>
              </a:rPr>
              <a:t>№ 1</a:t>
            </a:r>
            <a:r>
              <a:rPr lang="ru-RU" sz="2800" dirty="0">
                <a:solidFill>
                  <a:srgbClr val="5D3138"/>
                </a:solidFill>
              </a:rPr>
              <a:t>, Педагогическом училище. </a:t>
            </a:r>
          </a:p>
          <a:p>
            <a:pPr algn="just"/>
            <a:endParaRPr lang="ru-RU" sz="1200" dirty="0">
              <a:solidFill>
                <a:srgbClr val="5D3138"/>
              </a:solidFill>
            </a:endParaRPr>
          </a:p>
          <a:p>
            <a:pPr algn="just"/>
            <a:r>
              <a:rPr lang="ru-RU" sz="2800" dirty="0">
                <a:solidFill>
                  <a:srgbClr val="5D3138"/>
                </a:solidFill>
              </a:rPr>
              <a:t> В 1947 году заочно окончил Тобольский пединститут, в 1950 году – Свердловский педагогический институт по специальности «История». Вел большую общественную работу. Шесть раз избирался депутатом Ханты-Мансийского горсовета, активно работал лектором в обществе «Знание», изучал историю края</a:t>
            </a:r>
            <a:r>
              <a:rPr lang="ru-RU" sz="2800" dirty="0" smtClean="0">
                <a:solidFill>
                  <a:srgbClr val="5D3138"/>
                </a:solidFill>
              </a:rPr>
              <a:t>.</a:t>
            </a:r>
            <a:endParaRPr lang="ru-RU" sz="2800" dirty="0">
              <a:solidFill>
                <a:srgbClr val="5D3138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278782" y="533820"/>
            <a:ext cx="9442548" cy="4457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2422798" y="475519"/>
            <a:ext cx="92985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723D46"/>
                </a:solidFill>
              </a:rPr>
              <a:t>Преподавательская деятельность</a:t>
            </a:r>
            <a:endParaRPr lang="ru-RU" sz="2800" dirty="0"/>
          </a:p>
        </p:txBody>
      </p:sp>
      <p:pic>
        <p:nvPicPr>
          <p:cNvPr id="19" name="Picture 11" descr="D:\1 учителя на войне\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071" y="-26590"/>
            <a:ext cx="1636270" cy="1636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3" descr="http://nakleifon.ru/components/com_jshopping/files/img_products/full_Georgievskaya_zvezda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638" y="-7648"/>
            <a:ext cx="1584176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8621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5000">
        <p14:prism isContent="1" isInverted="1"/>
      </p:transition>
    </mc:Choice>
    <mc:Fallback xmlns="">
      <p:transition spd="slow" advClick="0" advTm="2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5-конечная звезда 14"/>
          <p:cNvSpPr/>
          <p:nvPr/>
        </p:nvSpPr>
        <p:spPr>
          <a:xfrm>
            <a:off x="-3420380" y="26850"/>
            <a:ext cx="6851290" cy="6851290"/>
          </a:xfrm>
          <a:prstGeom prst="star5">
            <a:avLst/>
          </a:pr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>
                  <a:alpha val="93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34566" y="1773610"/>
            <a:ext cx="7162318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dirty="0">
                <a:solidFill>
                  <a:srgbClr val="5D3138"/>
                </a:solidFill>
              </a:rPr>
              <a:t>С мая 1942 года по март 1943 года участвовал в Великой Отечественной войне. Был тяжело ранен и инвалидом </a:t>
            </a:r>
            <a:r>
              <a:rPr lang="en-US" sz="2800" dirty="0">
                <a:solidFill>
                  <a:srgbClr val="5D3138"/>
                </a:solidFill>
              </a:rPr>
              <a:t>III </a:t>
            </a:r>
            <a:r>
              <a:rPr lang="ru-RU" sz="2800" dirty="0">
                <a:solidFill>
                  <a:srgbClr val="5D3138"/>
                </a:solidFill>
              </a:rPr>
              <a:t>группы в 1943 году возвратился в </a:t>
            </a:r>
            <a:r>
              <a:rPr lang="ru-RU" sz="2800" dirty="0" err="1">
                <a:solidFill>
                  <a:srgbClr val="5D3138"/>
                </a:solidFill>
              </a:rPr>
              <a:t>Ларьякский</a:t>
            </a:r>
            <a:r>
              <a:rPr lang="ru-RU" sz="2800" dirty="0">
                <a:solidFill>
                  <a:srgbClr val="5D3138"/>
                </a:solidFill>
              </a:rPr>
              <a:t> район, где продолжил педагогическую деятельность</a:t>
            </a:r>
            <a:r>
              <a:rPr lang="ru-RU" sz="2800" dirty="0" smtClean="0">
                <a:solidFill>
                  <a:srgbClr val="5D3138"/>
                </a:solidFill>
              </a:rPr>
              <a:t>.</a:t>
            </a:r>
          </a:p>
          <a:p>
            <a:pPr algn="just"/>
            <a:r>
              <a:rPr lang="ru-RU" sz="1400" dirty="0">
                <a:solidFill>
                  <a:srgbClr val="5D3138"/>
                </a:solidFill>
              </a:rPr>
              <a:t> 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2278782" y="553734"/>
            <a:ext cx="9442548" cy="4457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2422798" y="495433"/>
            <a:ext cx="92985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723D46"/>
                </a:solidFill>
              </a:rPr>
              <a:t>Участник Великой Отечественной войны 1941-1945 гг. </a:t>
            </a:r>
            <a:endParaRPr lang="ru-RU" sz="2800" dirty="0"/>
          </a:p>
        </p:txBody>
      </p:sp>
      <p:pic>
        <p:nvPicPr>
          <p:cNvPr id="19" name="Picture 11" descr="D:\1 учителя на войне\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071" y="-6676"/>
            <a:ext cx="1636270" cy="1636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3" descr="http://nakleifon.ru/components/com_jshopping/files/img_products/full_Georgievskaya_zvezda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638" y="12266"/>
            <a:ext cx="1584176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Z:\1. Отделы и сотрудники\3.Отдел использования и публикации документов\4. Безгодова В.В\от Черниевой И.С\Будущее человечества в руках учителя\Иванов И.А\КУГАЮ_293_1_29_1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08"/>
          <a:stretch/>
        </p:blipFill>
        <p:spPr bwMode="auto">
          <a:xfrm>
            <a:off x="7777889" y="1125538"/>
            <a:ext cx="3933941" cy="5544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334566" y="4438774"/>
            <a:ext cx="7162319" cy="22313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dirty="0">
                <a:solidFill>
                  <a:srgbClr val="5D3138"/>
                </a:solidFill>
              </a:rPr>
              <a:t>Справка И.А. Иванова о боевом ранении, признании его негодным к военной службе и снятии с военного учета, выданные помощником начальника Ленинградского Краснознаменского госпиталя № 442. 30.01.1943 г.</a:t>
            </a:r>
          </a:p>
          <a:p>
            <a:pPr algn="ctr"/>
            <a:r>
              <a:rPr lang="ru-RU" sz="1100" dirty="0" smtClean="0">
                <a:solidFill>
                  <a:srgbClr val="5D3138"/>
                </a:solidFill>
              </a:rPr>
              <a:t> </a:t>
            </a:r>
            <a:endParaRPr lang="ru-RU" sz="1100" dirty="0">
              <a:solidFill>
                <a:srgbClr val="5D3138"/>
              </a:solidFill>
            </a:endParaRPr>
          </a:p>
          <a:p>
            <a:pPr algn="ctr"/>
            <a:r>
              <a:rPr lang="ru-RU" b="1" dirty="0">
                <a:solidFill>
                  <a:srgbClr val="723D46"/>
                </a:solidFill>
                <a:latin typeface="+mj-lt"/>
              </a:rPr>
              <a:t>КУ «Государственный архив Югры</a:t>
            </a:r>
            <a:r>
              <a:rPr lang="ru-RU" b="1" dirty="0" smtClean="0">
                <a:solidFill>
                  <a:srgbClr val="723D46"/>
                </a:solidFill>
                <a:latin typeface="+mj-lt"/>
              </a:rPr>
              <a:t>». </a:t>
            </a:r>
          </a:p>
          <a:p>
            <a:pPr algn="ctr"/>
            <a:r>
              <a:rPr lang="ru-RU" b="1" dirty="0" smtClean="0">
                <a:solidFill>
                  <a:srgbClr val="723D46"/>
                </a:solidFill>
                <a:latin typeface="+mj-lt"/>
              </a:rPr>
              <a:t>Ф</a:t>
            </a:r>
            <a:r>
              <a:rPr lang="ru-RU" b="1" dirty="0">
                <a:solidFill>
                  <a:srgbClr val="723D46"/>
                </a:solidFill>
                <a:latin typeface="+mj-lt"/>
              </a:rPr>
              <a:t>. </a:t>
            </a:r>
            <a:r>
              <a:rPr lang="ru-RU" b="1" dirty="0" smtClean="0">
                <a:solidFill>
                  <a:srgbClr val="723D46"/>
                </a:solidFill>
                <a:latin typeface="+mj-lt"/>
              </a:rPr>
              <a:t>293. </a:t>
            </a:r>
            <a:r>
              <a:rPr lang="ru-RU" b="1" dirty="0">
                <a:solidFill>
                  <a:srgbClr val="723D46"/>
                </a:solidFill>
                <a:latin typeface="+mj-lt"/>
              </a:rPr>
              <a:t>Оп. </a:t>
            </a:r>
            <a:r>
              <a:rPr lang="ru-RU" b="1" dirty="0" smtClean="0">
                <a:solidFill>
                  <a:srgbClr val="723D46"/>
                </a:solidFill>
                <a:latin typeface="+mj-lt"/>
              </a:rPr>
              <a:t>1. </a:t>
            </a:r>
            <a:r>
              <a:rPr lang="ru-RU" b="1" dirty="0">
                <a:solidFill>
                  <a:srgbClr val="723D46"/>
                </a:solidFill>
                <a:latin typeface="+mj-lt"/>
              </a:rPr>
              <a:t>Д. </a:t>
            </a:r>
            <a:r>
              <a:rPr lang="ru-RU" b="1" dirty="0" smtClean="0">
                <a:solidFill>
                  <a:srgbClr val="723D46"/>
                </a:solidFill>
                <a:latin typeface="+mj-lt"/>
              </a:rPr>
              <a:t>29. </a:t>
            </a:r>
            <a:r>
              <a:rPr lang="ru-RU" b="1" dirty="0">
                <a:solidFill>
                  <a:srgbClr val="723D46"/>
                </a:solidFill>
                <a:latin typeface="+mj-lt"/>
              </a:rPr>
              <a:t>Л. </a:t>
            </a:r>
            <a:r>
              <a:rPr lang="ru-RU" b="1" dirty="0" smtClean="0">
                <a:solidFill>
                  <a:srgbClr val="723D46"/>
                </a:solidFill>
                <a:latin typeface="+mj-lt"/>
              </a:rPr>
              <a:t>1.</a:t>
            </a:r>
            <a:r>
              <a:rPr lang="ru-RU" dirty="0" smtClean="0"/>
              <a:t> </a:t>
            </a:r>
            <a:endParaRPr lang="ru-RU" b="1" dirty="0">
              <a:solidFill>
                <a:srgbClr val="723D46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05168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5000">
        <p14:prism isContent="1" isInverted="1"/>
      </p:transition>
    </mc:Choice>
    <mc:Fallback xmlns="">
      <p:transition spd="slow" advClick="0" advTm="2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2558" y="2205658"/>
            <a:ext cx="6092825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fontAlgn="base" hangingPunct="0"/>
            <a:endParaRPr lang="ru-RU" sz="2800" dirty="0">
              <a:solidFill>
                <a:srgbClr val="5D3138"/>
              </a:solidFill>
            </a:endParaRPr>
          </a:p>
        </p:txBody>
      </p:sp>
      <p:pic>
        <p:nvPicPr>
          <p:cNvPr id="10" name="Picture 3" descr="D:\1 учителя на войне\Без имени-1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97" t="-414" r="10622" b="414"/>
          <a:stretch/>
        </p:blipFill>
        <p:spPr bwMode="auto">
          <a:xfrm>
            <a:off x="-1105594" y="117426"/>
            <a:ext cx="5400600" cy="4766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1864170" y="189434"/>
            <a:ext cx="7399388" cy="51845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2134766" y="261442"/>
            <a:ext cx="6768752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solidFill>
                  <a:srgbClr val="5D3138"/>
                </a:solidFill>
              </a:rPr>
              <a:t>Как  участник Великой Отечественной войны награжден </a:t>
            </a:r>
            <a:r>
              <a:rPr lang="ru-RU" sz="2400" dirty="0">
                <a:solidFill>
                  <a:srgbClr val="5D3138"/>
                </a:solidFill>
              </a:rPr>
              <a:t>медалью «За оборону Ленинграда</a:t>
            </a:r>
            <a:r>
              <a:rPr lang="ru-RU" sz="2400" dirty="0" smtClean="0">
                <a:solidFill>
                  <a:srgbClr val="5D3138"/>
                </a:solidFill>
              </a:rPr>
              <a:t>», </a:t>
            </a:r>
            <a:r>
              <a:rPr lang="ru-RU" sz="2400" dirty="0">
                <a:solidFill>
                  <a:srgbClr val="5D3138"/>
                </a:solidFill>
              </a:rPr>
              <a:t>«Орденом Отечественной войны </a:t>
            </a:r>
            <a:r>
              <a:rPr lang="ru-RU" sz="2400" dirty="0" smtClean="0">
                <a:solidFill>
                  <a:srgbClr val="5D3138"/>
                </a:solidFill>
              </a:rPr>
              <a:t>1 </a:t>
            </a:r>
            <a:r>
              <a:rPr lang="ru-RU" sz="2400" dirty="0">
                <a:solidFill>
                  <a:srgbClr val="5D3138"/>
                </a:solidFill>
              </a:rPr>
              <a:t>степени</a:t>
            </a:r>
            <a:r>
              <a:rPr lang="ru-RU" sz="2400" dirty="0" smtClean="0">
                <a:solidFill>
                  <a:srgbClr val="5D3138"/>
                </a:solidFill>
              </a:rPr>
              <a:t>», </a:t>
            </a:r>
            <a:r>
              <a:rPr lang="ru-RU" sz="2400" dirty="0">
                <a:solidFill>
                  <a:srgbClr val="5D3138"/>
                </a:solidFill>
              </a:rPr>
              <a:t>юбилейными медалями.</a:t>
            </a:r>
          </a:p>
          <a:p>
            <a:pPr algn="just"/>
            <a:r>
              <a:rPr lang="ru-RU" sz="800" dirty="0" smtClean="0">
                <a:solidFill>
                  <a:srgbClr val="5D3138"/>
                </a:solidFill>
              </a:rPr>
              <a:t> </a:t>
            </a:r>
          </a:p>
          <a:p>
            <a:pPr algn="just"/>
            <a:r>
              <a:rPr lang="ru-RU" sz="2400" dirty="0" smtClean="0">
                <a:solidFill>
                  <a:srgbClr val="5D3138"/>
                </a:solidFill>
              </a:rPr>
              <a:t>За </a:t>
            </a:r>
            <a:r>
              <a:rPr lang="ru-RU" sz="2400" dirty="0">
                <a:solidFill>
                  <a:srgbClr val="5D3138"/>
                </a:solidFill>
              </a:rPr>
              <a:t>творческую педагогическую деятельность неоднократно награждался правительственными наградами. Имеет медали «За  доблестный труд </a:t>
            </a:r>
            <a:r>
              <a:rPr lang="ru-RU" sz="2400" dirty="0" smtClean="0">
                <a:solidFill>
                  <a:srgbClr val="5D3138"/>
                </a:solidFill>
              </a:rPr>
              <a:t>в </a:t>
            </a:r>
            <a:r>
              <a:rPr lang="ru-RU" sz="2400" dirty="0">
                <a:solidFill>
                  <a:srgbClr val="5D3138"/>
                </a:solidFill>
              </a:rPr>
              <a:t>Великой Отечественной </a:t>
            </a:r>
            <a:r>
              <a:rPr lang="ru-RU" sz="2400" dirty="0" smtClean="0">
                <a:solidFill>
                  <a:srgbClr val="5D3138"/>
                </a:solidFill>
              </a:rPr>
              <a:t>войне», «</a:t>
            </a:r>
            <a:r>
              <a:rPr lang="ru-RU" sz="2400" dirty="0">
                <a:solidFill>
                  <a:srgbClr val="5D3138"/>
                </a:solidFill>
              </a:rPr>
              <a:t>3a трудовое отличие» </a:t>
            </a:r>
            <a:r>
              <a:rPr lang="ru-RU" sz="2400" dirty="0" smtClean="0">
                <a:solidFill>
                  <a:srgbClr val="5D3138"/>
                </a:solidFill>
              </a:rPr>
              <a:t>«</a:t>
            </a:r>
            <a:r>
              <a:rPr lang="ru-RU" sz="2400" dirty="0">
                <a:solidFill>
                  <a:srgbClr val="5D3138"/>
                </a:solidFill>
              </a:rPr>
              <a:t>За доблестный труд </a:t>
            </a:r>
            <a:r>
              <a:rPr lang="ru-RU" sz="2400" dirty="0" smtClean="0">
                <a:solidFill>
                  <a:srgbClr val="5D3138"/>
                </a:solidFill>
              </a:rPr>
              <a:t>в </a:t>
            </a:r>
            <a:r>
              <a:rPr lang="ru-RU" sz="2400" dirty="0">
                <a:solidFill>
                  <a:srgbClr val="5D3138"/>
                </a:solidFill>
              </a:rPr>
              <a:t>ознаменование 100-летия со дня рождения </a:t>
            </a:r>
            <a:r>
              <a:rPr lang="ru-RU" sz="2400" dirty="0" smtClean="0">
                <a:solidFill>
                  <a:srgbClr val="5D3138"/>
                </a:solidFill>
              </a:rPr>
              <a:t>В.И</a:t>
            </a:r>
            <a:r>
              <a:rPr lang="ru-RU" sz="2400" dirty="0">
                <a:solidFill>
                  <a:srgbClr val="5D3138"/>
                </a:solidFill>
              </a:rPr>
              <a:t>. Ленина</a:t>
            </a:r>
            <a:r>
              <a:rPr lang="ru-RU" sz="2400" dirty="0" smtClean="0">
                <a:solidFill>
                  <a:srgbClr val="5D3138"/>
                </a:solidFill>
              </a:rPr>
              <a:t>»</a:t>
            </a:r>
            <a:endParaRPr lang="ru-RU" sz="2400" dirty="0">
              <a:solidFill>
                <a:srgbClr val="5D3138"/>
              </a:solidFill>
            </a:endParaRPr>
          </a:p>
          <a:p>
            <a:pPr algn="just"/>
            <a:r>
              <a:rPr lang="ru-RU" sz="800" dirty="0" smtClean="0">
                <a:solidFill>
                  <a:srgbClr val="5D3138"/>
                </a:solidFill>
              </a:rPr>
              <a:t> </a:t>
            </a:r>
          </a:p>
          <a:p>
            <a:pPr algn="just"/>
            <a:r>
              <a:rPr lang="ru-RU" sz="2400" dirty="0" smtClean="0">
                <a:solidFill>
                  <a:srgbClr val="5D3138"/>
                </a:solidFill>
              </a:rPr>
              <a:t>В </a:t>
            </a:r>
            <a:r>
              <a:rPr lang="ru-RU" sz="2400" dirty="0">
                <a:solidFill>
                  <a:srgbClr val="5D3138"/>
                </a:solidFill>
              </a:rPr>
              <a:t>1960 году </a:t>
            </a:r>
            <a:r>
              <a:rPr lang="ru-RU" sz="2400" dirty="0" smtClean="0">
                <a:solidFill>
                  <a:srgbClr val="5D3138"/>
                </a:solidFill>
              </a:rPr>
              <a:t>удостоен </a:t>
            </a:r>
            <a:r>
              <a:rPr lang="ru-RU" sz="2400" dirty="0">
                <a:solidFill>
                  <a:srgbClr val="5D3138"/>
                </a:solidFill>
              </a:rPr>
              <a:t>звания «Заслуженный учитель школы РСФСР», в 1987 году награжден  знаком «Отличник народного просвещения».</a:t>
            </a:r>
          </a:p>
        </p:txBody>
      </p:sp>
      <p:pic>
        <p:nvPicPr>
          <p:cNvPr id="13" name="Picture 11" descr="D:\1 учителя на войне\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566" y="1649508"/>
            <a:ext cx="1636270" cy="1636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 descr="http://nakleifon.ru/components/com_jshopping/files/img_products/full_Georgievskaya_zvezda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133" y="1668450"/>
            <a:ext cx="1584176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Рисунок 14" descr="C:\Users\chernievais\Desktop\Будущее человечества в руках учителя\Ф.410, Оп.1, Д.11, Л.54_Иванов Илья Алексеевич - участник Великой Отечественной войны 1941-1945 гг. Из альбома Г.Т. Величко, 09.05.1970.jp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75" r="4492"/>
          <a:stretch/>
        </p:blipFill>
        <p:spPr bwMode="auto">
          <a:xfrm>
            <a:off x="8975527" y="1155376"/>
            <a:ext cx="3024336" cy="544277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6" name="Прямоугольник 15"/>
          <p:cNvSpPr/>
          <p:nvPr/>
        </p:nvSpPr>
        <p:spPr>
          <a:xfrm>
            <a:off x="334567" y="5557222"/>
            <a:ext cx="8640960" cy="11849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dirty="0">
                <a:solidFill>
                  <a:srgbClr val="5D3138"/>
                </a:solidFill>
              </a:rPr>
              <a:t>Иванов Илья Алексеевич – участник Великой Отечественной войны 1941-1945 гг. </a:t>
            </a:r>
            <a:r>
              <a:rPr lang="ru-RU" sz="2200" dirty="0" smtClean="0">
                <a:solidFill>
                  <a:srgbClr val="5D3138"/>
                </a:solidFill>
              </a:rPr>
              <a:t>Из </a:t>
            </a:r>
            <a:r>
              <a:rPr lang="ru-RU" sz="2200" dirty="0">
                <a:solidFill>
                  <a:srgbClr val="5D3138"/>
                </a:solidFill>
              </a:rPr>
              <a:t>альбома Г.Т. Величко. 09.05.1970 г.</a:t>
            </a:r>
          </a:p>
          <a:p>
            <a:pPr algn="ctr"/>
            <a:r>
              <a:rPr lang="ru-RU" sz="600" dirty="0" smtClean="0">
                <a:solidFill>
                  <a:srgbClr val="5D3138"/>
                </a:solidFill>
              </a:rPr>
              <a:t> </a:t>
            </a:r>
            <a:endParaRPr lang="ru-RU" sz="600" dirty="0">
              <a:solidFill>
                <a:srgbClr val="5D3138"/>
              </a:solidFill>
            </a:endParaRPr>
          </a:p>
          <a:p>
            <a:pPr algn="ctr"/>
            <a:r>
              <a:rPr lang="ru-RU" b="1" dirty="0">
                <a:solidFill>
                  <a:srgbClr val="723D46"/>
                </a:solidFill>
                <a:latin typeface="+mj-lt"/>
              </a:rPr>
              <a:t>КУ «Государственный архив Югры</a:t>
            </a:r>
            <a:r>
              <a:rPr lang="ru-RU" b="1" dirty="0" smtClean="0">
                <a:solidFill>
                  <a:srgbClr val="723D46"/>
                </a:solidFill>
                <a:latin typeface="+mj-lt"/>
              </a:rPr>
              <a:t>». Ф</a:t>
            </a:r>
            <a:r>
              <a:rPr lang="ru-RU" b="1" dirty="0">
                <a:solidFill>
                  <a:srgbClr val="723D46"/>
                </a:solidFill>
                <a:latin typeface="+mj-lt"/>
              </a:rPr>
              <a:t>. </a:t>
            </a:r>
            <a:r>
              <a:rPr lang="ru-RU" b="1" dirty="0" smtClean="0">
                <a:solidFill>
                  <a:srgbClr val="723D46"/>
                </a:solidFill>
                <a:latin typeface="+mj-lt"/>
              </a:rPr>
              <a:t>410. </a:t>
            </a:r>
            <a:r>
              <a:rPr lang="ru-RU" b="1" dirty="0">
                <a:solidFill>
                  <a:srgbClr val="723D46"/>
                </a:solidFill>
                <a:latin typeface="+mj-lt"/>
              </a:rPr>
              <a:t>Оп. </a:t>
            </a:r>
            <a:r>
              <a:rPr lang="ru-RU" b="1" dirty="0" smtClean="0">
                <a:solidFill>
                  <a:srgbClr val="723D46"/>
                </a:solidFill>
                <a:latin typeface="+mj-lt"/>
              </a:rPr>
              <a:t>1. </a:t>
            </a:r>
            <a:r>
              <a:rPr lang="ru-RU" b="1" dirty="0">
                <a:solidFill>
                  <a:srgbClr val="723D46"/>
                </a:solidFill>
                <a:latin typeface="+mj-lt"/>
              </a:rPr>
              <a:t>Д. </a:t>
            </a:r>
            <a:r>
              <a:rPr lang="ru-RU" b="1" dirty="0" smtClean="0">
                <a:solidFill>
                  <a:srgbClr val="723D46"/>
                </a:solidFill>
                <a:latin typeface="+mj-lt"/>
              </a:rPr>
              <a:t>11. </a:t>
            </a:r>
            <a:r>
              <a:rPr lang="ru-RU" b="1" dirty="0">
                <a:solidFill>
                  <a:srgbClr val="723D46"/>
                </a:solidFill>
                <a:latin typeface="+mj-lt"/>
              </a:rPr>
              <a:t>Л. </a:t>
            </a:r>
            <a:r>
              <a:rPr lang="ru-RU" b="1" dirty="0" smtClean="0">
                <a:solidFill>
                  <a:srgbClr val="723D46"/>
                </a:solidFill>
                <a:latin typeface="+mj-lt"/>
              </a:rPr>
              <a:t>54.</a:t>
            </a:r>
            <a:r>
              <a:rPr lang="ru-RU" dirty="0" smtClean="0"/>
              <a:t> </a:t>
            </a:r>
            <a:endParaRPr lang="ru-RU" b="1" dirty="0">
              <a:solidFill>
                <a:srgbClr val="723D46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22258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5000">
        <p14:prism isContent="1" isInverted="1"/>
      </p:transition>
    </mc:Choice>
    <mc:Fallback xmlns="">
      <p:transition spd="slow" advClick="0" advTm="2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C:\Users\Petuhovaen\Desktop\Карфидов\Ф.410, Оп.8, Д.15, Л.1_Карфидов Петр Семенович - 1942-1943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9364" y="183314"/>
            <a:ext cx="4238316" cy="6455201"/>
          </a:xfrm>
          <a:prstGeom prst="round2DiagRect">
            <a:avLst>
              <a:gd name="adj1" fmla="val 50000"/>
              <a:gd name="adj2" fmla="val 0"/>
            </a:avLst>
          </a:prstGeom>
          <a:ln w="88900" cap="sq">
            <a:noFill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25" name="Прямоугольник 24"/>
          <p:cNvSpPr/>
          <p:nvPr/>
        </p:nvSpPr>
        <p:spPr>
          <a:xfrm>
            <a:off x="-1" y="586000"/>
            <a:ext cx="727422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err="1" smtClean="0">
                <a:solidFill>
                  <a:srgbClr val="7D434D"/>
                </a:solidFill>
                <a:latin typeface="AA Haymaker" panose="02000504000000020004" pitchFamily="2" charset="0"/>
              </a:rPr>
              <a:t>ПЁтр</a:t>
            </a:r>
            <a:r>
              <a:rPr lang="ru-RU" sz="4400" b="1" dirty="0" smtClean="0">
                <a:solidFill>
                  <a:srgbClr val="7D434D"/>
                </a:solidFill>
                <a:latin typeface="AA Haymaker" panose="02000504000000020004" pitchFamily="2" charset="0"/>
              </a:rPr>
              <a:t> </a:t>
            </a:r>
          </a:p>
          <a:p>
            <a:pPr algn="ctr"/>
            <a:r>
              <a:rPr lang="ru-RU" sz="4400" b="1" dirty="0" smtClean="0">
                <a:solidFill>
                  <a:srgbClr val="7D434D"/>
                </a:solidFill>
                <a:latin typeface="AA Haymaker" panose="02000504000000020004" pitchFamily="2" charset="0"/>
              </a:rPr>
              <a:t>Семенович </a:t>
            </a:r>
            <a:r>
              <a:rPr lang="ru-RU" sz="6000" b="1" dirty="0" err="1" smtClean="0">
                <a:solidFill>
                  <a:srgbClr val="7D434D"/>
                </a:solidFill>
                <a:latin typeface="AA Haymaker" panose="02000504000000020004" pitchFamily="2" charset="0"/>
              </a:rPr>
              <a:t>Карфидов</a:t>
            </a:r>
            <a:r>
              <a:rPr lang="ru-RU" sz="4400" b="1" dirty="0" smtClean="0">
                <a:solidFill>
                  <a:srgbClr val="7D434D"/>
                </a:solidFill>
                <a:latin typeface="AA Haymaker" panose="02000504000000020004" pitchFamily="2" charset="0"/>
                <a:ea typeface="+mj-ea"/>
                <a:cs typeface="+mj-cs"/>
              </a:rPr>
              <a:t>  </a:t>
            </a:r>
          </a:p>
          <a:p>
            <a:pPr algn="ctr"/>
            <a:endParaRPr lang="ru-RU" sz="2800" b="1" dirty="0" smtClean="0">
              <a:solidFill>
                <a:srgbClr val="723D46"/>
              </a:solidFill>
              <a:latin typeface="+mj-lt"/>
            </a:endParaRPr>
          </a:p>
          <a:p>
            <a:pPr algn="ctr"/>
            <a:r>
              <a:rPr lang="ru-RU" sz="2800" dirty="0">
                <a:solidFill>
                  <a:srgbClr val="5D3138"/>
                </a:solidFill>
              </a:rPr>
              <a:t>Родился 10 июня 1900 года </a:t>
            </a:r>
            <a:r>
              <a:rPr lang="ru-RU" sz="2800" dirty="0" smtClean="0">
                <a:solidFill>
                  <a:srgbClr val="5D3138"/>
                </a:solidFill>
              </a:rPr>
              <a:t/>
            </a:r>
            <a:br>
              <a:rPr lang="ru-RU" sz="2800" dirty="0" smtClean="0">
                <a:solidFill>
                  <a:srgbClr val="5D3138"/>
                </a:solidFill>
              </a:rPr>
            </a:br>
            <a:r>
              <a:rPr lang="ru-RU" sz="2800" dirty="0" smtClean="0">
                <a:solidFill>
                  <a:srgbClr val="5D3138"/>
                </a:solidFill>
              </a:rPr>
              <a:t>в </a:t>
            </a:r>
            <a:r>
              <a:rPr lang="ru-RU" sz="2800" dirty="0">
                <a:solidFill>
                  <a:srgbClr val="5D3138"/>
                </a:solidFill>
              </a:rPr>
              <a:t>с. </a:t>
            </a:r>
            <a:r>
              <a:rPr lang="ru-RU" sz="2800" dirty="0" err="1">
                <a:solidFill>
                  <a:srgbClr val="5D3138"/>
                </a:solidFill>
              </a:rPr>
              <a:t>Шмаковка</a:t>
            </a:r>
            <a:r>
              <a:rPr lang="ru-RU" sz="2800" dirty="0">
                <a:solidFill>
                  <a:srgbClr val="5D3138"/>
                </a:solidFill>
              </a:rPr>
              <a:t> </a:t>
            </a:r>
            <a:r>
              <a:rPr lang="ru-RU" sz="2800" dirty="0" err="1">
                <a:solidFill>
                  <a:srgbClr val="5D3138"/>
                </a:solidFill>
              </a:rPr>
              <a:t>Егоршинского</a:t>
            </a:r>
            <a:r>
              <a:rPr lang="ru-RU" sz="2800" dirty="0">
                <a:solidFill>
                  <a:srgbClr val="5D3138"/>
                </a:solidFill>
              </a:rPr>
              <a:t> района Свердловской области. </a:t>
            </a:r>
          </a:p>
          <a:p>
            <a:endParaRPr lang="ru-RU" sz="2800" dirty="0">
              <a:solidFill>
                <a:srgbClr val="5D3138"/>
              </a:solidFill>
            </a:endParaRPr>
          </a:p>
          <a:p>
            <a:pPr algn="ctr"/>
            <a:r>
              <a:rPr lang="ru-RU" sz="2400" b="1" dirty="0" smtClean="0">
                <a:solidFill>
                  <a:srgbClr val="723D46"/>
                </a:solidFill>
              </a:rPr>
              <a:t>КУ </a:t>
            </a:r>
            <a:r>
              <a:rPr lang="ru-RU" sz="2400" b="1" dirty="0">
                <a:solidFill>
                  <a:srgbClr val="723D46"/>
                </a:solidFill>
              </a:rPr>
              <a:t>«Государственный архив Югры». </a:t>
            </a:r>
          </a:p>
          <a:p>
            <a:pPr algn="ctr"/>
            <a:r>
              <a:rPr lang="ru-RU" sz="2400" b="1" dirty="0">
                <a:solidFill>
                  <a:srgbClr val="723D46"/>
                </a:solidFill>
              </a:rPr>
              <a:t>Ф. </a:t>
            </a:r>
            <a:r>
              <a:rPr lang="ru-RU" sz="2400" b="1" dirty="0" smtClean="0">
                <a:solidFill>
                  <a:srgbClr val="723D46"/>
                </a:solidFill>
              </a:rPr>
              <a:t>410. </a:t>
            </a:r>
            <a:r>
              <a:rPr lang="ru-RU" sz="2400" b="1" dirty="0">
                <a:solidFill>
                  <a:srgbClr val="723D46"/>
                </a:solidFill>
              </a:rPr>
              <a:t>Оп. </a:t>
            </a:r>
            <a:r>
              <a:rPr lang="ru-RU" sz="2400" b="1" dirty="0" smtClean="0">
                <a:solidFill>
                  <a:srgbClr val="723D46"/>
                </a:solidFill>
              </a:rPr>
              <a:t>8. </a:t>
            </a:r>
            <a:r>
              <a:rPr lang="ru-RU" sz="2400" b="1" dirty="0">
                <a:solidFill>
                  <a:srgbClr val="723D46"/>
                </a:solidFill>
              </a:rPr>
              <a:t>Д. </a:t>
            </a:r>
            <a:r>
              <a:rPr lang="ru-RU" sz="2400" b="1" dirty="0" smtClean="0">
                <a:solidFill>
                  <a:srgbClr val="723D46"/>
                </a:solidFill>
              </a:rPr>
              <a:t>15. </a:t>
            </a:r>
            <a:r>
              <a:rPr lang="ru-RU" sz="2400" b="1" dirty="0">
                <a:solidFill>
                  <a:srgbClr val="723D46"/>
                </a:solidFill>
              </a:rPr>
              <a:t>Л. 1.</a:t>
            </a:r>
          </a:p>
        </p:txBody>
      </p:sp>
      <p:pic>
        <p:nvPicPr>
          <p:cNvPr id="16" name="Picture 11" descr="D:\1 учителя на войне\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1670" y="197081"/>
            <a:ext cx="1527265" cy="1527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3" descr="http://nakleifon.ru/components/com_jshopping/files/img_products/full_Georgievskaya_zvezda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5237" y="216023"/>
            <a:ext cx="1478641" cy="1478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3" descr="D:\1 учителя на войне\Без имени-1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39" r="-1"/>
          <a:stretch/>
        </p:blipFill>
        <p:spPr bwMode="auto">
          <a:xfrm>
            <a:off x="0" y="-386630"/>
            <a:ext cx="2206774" cy="3848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0376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5000">
        <p14:prism isContent="1" isInverted="1"/>
      </p:transition>
    </mc:Choice>
    <mc:Fallback xmlns="">
      <p:transition spd="slow" advClick="0" advTm="2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5-конечная звезда 14"/>
          <p:cNvSpPr/>
          <p:nvPr/>
        </p:nvSpPr>
        <p:spPr>
          <a:xfrm>
            <a:off x="-3420380" y="26850"/>
            <a:ext cx="6851290" cy="6851290"/>
          </a:xfrm>
          <a:prstGeom prst="star5">
            <a:avLst/>
          </a:pr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>
                  <a:alpha val="93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78582" y="1341562"/>
            <a:ext cx="11242750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dirty="0">
                <a:solidFill>
                  <a:srgbClr val="5D3138"/>
                </a:solidFill>
              </a:rPr>
              <a:t>После окончания учительской семинарии </a:t>
            </a:r>
            <a:r>
              <a:rPr lang="ru-RU" sz="2800" dirty="0" smtClean="0">
                <a:solidFill>
                  <a:srgbClr val="5D3138"/>
                </a:solidFill>
              </a:rPr>
              <a:t>призван </a:t>
            </a:r>
            <a:r>
              <a:rPr lang="ru-RU" sz="2800" dirty="0" err="1">
                <a:solidFill>
                  <a:srgbClr val="5D3138"/>
                </a:solidFill>
              </a:rPr>
              <a:t>Ирбитским</a:t>
            </a:r>
            <a:r>
              <a:rPr lang="ru-RU" sz="2800" dirty="0">
                <a:solidFill>
                  <a:srgbClr val="5D3138"/>
                </a:solidFill>
              </a:rPr>
              <a:t> Районным военным комиссариатом Свердловской области </a:t>
            </a:r>
            <a:r>
              <a:rPr lang="ru-RU" sz="2800" dirty="0" smtClean="0">
                <a:solidFill>
                  <a:srgbClr val="5D3138"/>
                </a:solidFill>
              </a:rPr>
              <a:t>в </a:t>
            </a:r>
            <a:r>
              <a:rPr lang="ru-RU" sz="2800" dirty="0">
                <a:solidFill>
                  <a:srgbClr val="5D3138"/>
                </a:solidFill>
              </a:rPr>
              <a:t>Советскую армию. </a:t>
            </a:r>
            <a:r>
              <a:rPr lang="ru-RU" sz="2800" dirty="0" smtClean="0">
                <a:solidFill>
                  <a:srgbClr val="5D3138"/>
                </a:solidFill>
              </a:rPr>
              <a:t>В </a:t>
            </a:r>
            <a:r>
              <a:rPr lang="ru-RU" sz="2800" dirty="0">
                <a:solidFill>
                  <a:srgbClr val="5D3138"/>
                </a:solidFill>
              </a:rPr>
              <a:t>1920 году </a:t>
            </a:r>
            <a:r>
              <a:rPr lang="ru-RU" sz="2800" dirty="0" smtClean="0">
                <a:solidFill>
                  <a:srgbClr val="5D3138"/>
                </a:solidFill>
              </a:rPr>
              <a:t>направлен </a:t>
            </a:r>
            <a:r>
              <a:rPr lang="ru-RU" sz="2800" dirty="0">
                <a:solidFill>
                  <a:srgbClr val="5D3138"/>
                </a:solidFill>
              </a:rPr>
              <a:t>на курсы учителей школ, после </a:t>
            </a:r>
            <a:r>
              <a:rPr lang="ru-RU" sz="2800" dirty="0" smtClean="0">
                <a:solidFill>
                  <a:srgbClr val="5D3138"/>
                </a:solidFill>
              </a:rPr>
              <a:t>их окончания, </a:t>
            </a:r>
            <a:r>
              <a:rPr lang="ru-RU" sz="2800" dirty="0">
                <a:solidFill>
                  <a:srgbClr val="5D3138"/>
                </a:solidFill>
              </a:rPr>
              <a:t>вплоть до 1929 года занимался просветительской работой </a:t>
            </a:r>
            <a:r>
              <a:rPr lang="ru-RU" sz="2800" dirty="0" smtClean="0">
                <a:solidFill>
                  <a:srgbClr val="5D3138"/>
                </a:solidFill>
              </a:rPr>
              <a:t>в </a:t>
            </a:r>
            <a:r>
              <a:rPr lang="ru-RU" sz="2800" dirty="0">
                <a:solidFill>
                  <a:srgbClr val="5D3138"/>
                </a:solidFill>
              </a:rPr>
              <a:t>воинских частях Свердловской области. </a:t>
            </a:r>
            <a:endParaRPr lang="ru-RU" sz="2800" dirty="0" smtClean="0">
              <a:solidFill>
                <a:srgbClr val="5D3138"/>
              </a:solidFill>
            </a:endParaRPr>
          </a:p>
          <a:p>
            <a:pPr algn="just"/>
            <a:endParaRPr lang="ru-RU" sz="1200" dirty="0">
              <a:solidFill>
                <a:srgbClr val="5D3138"/>
              </a:solidFill>
            </a:endParaRPr>
          </a:p>
          <a:p>
            <a:pPr algn="just"/>
            <a:r>
              <a:rPr lang="ru-RU" sz="2800" dirty="0" smtClean="0">
                <a:solidFill>
                  <a:srgbClr val="5D3138"/>
                </a:solidFill>
              </a:rPr>
              <a:t>В 1933 командирован в Остяко-Вогульский национальный округ для работы в окружном комитете ВКП(б) Окружного исполнительного комитета. В 1936 назначен директором неполной средней школы </a:t>
            </a:r>
            <a:br>
              <a:rPr lang="ru-RU" sz="2800" dirty="0" smtClean="0">
                <a:solidFill>
                  <a:srgbClr val="5D3138"/>
                </a:solidFill>
              </a:rPr>
            </a:br>
            <a:r>
              <a:rPr lang="ru-RU" sz="2800" dirty="0" smtClean="0">
                <a:solidFill>
                  <a:srgbClr val="5D3138"/>
                </a:solidFill>
              </a:rPr>
              <a:t>п. Перековка, возглавив одновременно Окружной совет общества изучения местного края. Окончив в 1939 году заочно учительский институт, в декабре 1942 года его утверждают на должность директора Ханты-Мансийской средней школы. </a:t>
            </a:r>
            <a:endParaRPr lang="ru-RU" sz="2800" dirty="0">
              <a:solidFill>
                <a:srgbClr val="5D3138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278782" y="533820"/>
            <a:ext cx="9442548" cy="4457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2422798" y="475519"/>
            <a:ext cx="92985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723D46"/>
                </a:solidFill>
              </a:rPr>
              <a:t>Просветительская работа</a:t>
            </a:r>
            <a:endParaRPr lang="ru-RU" sz="2800" dirty="0"/>
          </a:p>
        </p:txBody>
      </p:sp>
      <p:pic>
        <p:nvPicPr>
          <p:cNvPr id="19" name="Picture 11" descr="D:\1 учителя на войне\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071" y="-26590"/>
            <a:ext cx="1636270" cy="1636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3" descr="http://nakleifon.ru/components/com_jshopping/files/img_products/full_Georgievskaya_zvezda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638" y="-7648"/>
            <a:ext cx="1584176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476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5000">
        <p14:prism isContent="1" isInverted="1"/>
      </p:transition>
    </mc:Choice>
    <mc:Fallback xmlns="">
      <p:transition spd="slow" advClick="0" advTm="2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 descr="D:\1 учителя на войне\Без имени-1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97" t="-414" r="10622" b="414"/>
          <a:stretch/>
        </p:blipFill>
        <p:spPr bwMode="auto">
          <a:xfrm>
            <a:off x="-1105594" y="-329079"/>
            <a:ext cx="5400600" cy="4766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1864170" y="261443"/>
            <a:ext cx="10063683" cy="25922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543410" y="524015"/>
            <a:ext cx="9096412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solidFill>
                  <a:srgbClr val="5D3138"/>
                </a:solidFill>
              </a:rPr>
              <a:t>В 1944–1945 годах Петр Семенович был участником Великой Отечественной войны. </a:t>
            </a:r>
            <a:r>
              <a:rPr lang="ru-RU" sz="2400" dirty="0" smtClean="0">
                <a:solidFill>
                  <a:srgbClr val="5D3138"/>
                </a:solidFill>
              </a:rPr>
              <a:t>За </a:t>
            </a:r>
            <a:r>
              <a:rPr lang="ru-RU" sz="2400" dirty="0">
                <a:solidFill>
                  <a:srgbClr val="5D3138"/>
                </a:solidFill>
              </a:rPr>
              <a:t>военные, трудовые и особые заслуги перед государством награжден медалями: </a:t>
            </a:r>
            <a:r>
              <a:rPr lang="ru-RU" sz="2400" dirty="0" smtClean="0">
                <a:solidFill>
                  <a:srgbClr val="5D3138"/>
                </a:solidFill>
              </a:rPr>
              <a:t>«</a:t>
            </a:r>
            <a:r>
              <a:rPr lang="ru-RU" sz="2400" dirty="0">
                <a:solidFill>
                  <a:srgbClr val="5D3138"/>
                </a:solidFill>
              </a:rPr>
              <a:t>За доблестный труд </a:t>
            </a:r>
            <a:r>
              <a:rPr lang="ru-RU" sz="2400" dirty="0" smtClean="0">
                <a:solidFill>
                  <a:srgbClr val="5D3138"/>
                </a:solidFill>
              </a:rPr>
              <a:t/>
            </a:r>
            <a:br>
              <a:rPr lang="ru-RU" sz="2400" dirty="0" smtClean="0">
                <a:solidFill>
                  <a:srgbClr val="5D3138"/>
                </a:solidFill>
              </a:rPr>
            </a:br>
            <a:r>
              <a:rPr lang="ru-RU" sz="2400" dirty="0" smtClean="0">
                <a:solidFill>
                  <a:srgbClr val="5D3138"/>
                </a:solidFill>
              </a:rPr>
              <a:t>в </a:t>
            </a:r>
            <a:r>
              <a:rPr lang="ru-RU" sz="2400" dirty="0">
                <a:solidFill>
                  <a:srgbClr val="5D3138"/>
                </a:solidFill>
              </a:rPr>
              <a:t>годы Великой Отечественной войны в  1941-1945 гг.», «За Победу над Германией», «За трудовое отличие». </a:t>
            </a:r>
            <a:endParaRPr lang="ru-RU" sz="2400" dirty="0" smtClean="0">
              <a:solidFill>
                <a:srgbClr val="5D3138"/>
              </a:solidFill>
            </a:endParaRPr>
          </a:p>
          <a:p>
            <a:pPr algn="just"/>
            <a:r>
              <a:rPr lang="ru-RU" sz="1200" dirty="0" smtClean="0">
                <a:solidFill>
                  <a:srgbClr val="5D3138"/>
                </a:solidFill>
              </a:rPr>
              <a:t> </a:t>
            </a:r>
            <a:endParaRPr lang="ru-RU" sz="1200" dirty="0">
              <a:solidFill>
                <a:srgbClr val="5D3138"/>
              </a:solidFill>
            </a:endParaRPr>
          </a:p>
        </p:txBody>
      </p:sp>
      <p:pic>
        <p:nvPicPr>
          <p:cNvPr id="10" name="Picture 11" descr="D:\1 учителя на войне\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508" y="1111081"/>
            <a:ext cx="1636270" cy="1636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3" descr="http://nakleifon.ru/components/com_jshopping/files/img_products/full_Georgievskaya_zvezda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075" y="1130023"/>
            <a:ext cx="1584176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2" descr="ГАХМАО. Ф. 410. Оп. 8. Д. 6. Л. 1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195" name="Picture 3" descr="D:\По темам\Стальное поколение\Выставка стальное поколение\Карфидов\410_8_6\1jpg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7134" y="2461965"/>
            <a:ext cx="6048672" cy="420818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334567" y="4869954"/>
            <a:ext cx="4824536" cy="1554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dirty="0" smtClean="0">
                <a:solidFill>
                  <a:srgbClr val="5D3138"/>
                </a:solidFill>
              </a:rPr>
              <a:t>Военный билет, выданный 30 января 1945 года П.С. </a:t>
            </a:r>
            <a:r>
              <a:rPr lang="ru-RU" sz="2200" dirty="0" err="1" smtClean="0">
                <a:solidFill>
                  <a:srgbClr val="5D3138"/>
                </a:solidFill>
              </a:rPr>
              <a:t>Карфидову</a:t>
            </a:r>
            <a:r>
              <a:rPr lang="ru-RU" sz="2200" dirty="0" smtClean="0">
                <a:solidFill>
                  <a:srgbClr val="5D3138"/>
                </a:solidFill>
              </a:rPr>
              <a:t>. </a:t>
            </a:r>
            <a:endParaRPr lang="ru-RU" sz="2200" dirty="0">
              <a:solidFill>
                <a:srgbClr val="5D3138"/>
              </a:solidFill>
            </a:endParaRPr>
          </a:p>
          <a:p>
            <a:pPr algn="ctr"/>
            <a:r>
              <a:rPr lang="ru-RU" sz="1100" dirty="0" smtClean="0">
                <a:solidFill>
                  <a:srgbClr val="5D3138"/>
                </a:solidFill>
              </a:rPr>
              <a:t> </a:t>
            </a:r>
            <a:endParaRPr lang="ru-RU" sz="1100" dirty="0">
              <a:solidFill>
                <a:srgbClr val="5D3138"/>
              </a:solidFill>
            </a:endParaRPr>
          </a:p>
          <a:p>
            <a:pPr algn="ctr"/>
            <a:r>
              <a:rPr lang="ru-RU" b="1" dirty="0">
                <a:solidFill>
                  <a:srgbClr val="723D46"/>
                </a:solidFill>
                <a:latin typeface="+mj-lt"/>
              </a:rPr>
              <a:t>КУ «Государственный архив Югры</a:t>
            </a:r>
            <a:r>
              <a:rPr lang="ru-RU" b="1" dirty="0" smtClean="0">
                <a:solidFill>
                  <a:srgbClr val="723D46"/>
                </a:solidFill>
                <a:latin typeface="+mj-lt"/>
              </a:rPr>
              <a:t>». </a:t>
            </a:r>
          </a:p>
          <a:p>
            <a:pPr algn="ctr"/>
            <a:r>
              <a:rPr lang="ru-RU" b="1" dirty="0" smtClean="0">
                <a:solidFill>
                  <a:srgbClr val="723D46"/>
                </a:solidFill>
                <a:latin typeface="+mj-lt"/>
              </a:rPr>
              <a:t>Ф</a:t>
            </a:r>
            <a:r>
              <a:rPr lang="ru-RU" b="1" dirty="0">
                <a:solidFill>
                  <a:srgbClr val="723D46"/>
                </a:solidFill>
                <a:latin typeface="+mj-lt"/>
              </a:rPr>
              <a:t>. </a:t>
            </a:r>
            <a:r>
              <a:rPr lang="ru-RU" b="1" dirty="0" smtClean="0">
                <a:solidFill>
                  <a:srgbClr val="723D46"/>
                </a:solidFill>
                <a:latin typeface="+mj-lt"/>
              </a:rPr>
              <a:t>410. </a:t>
            </a:r>
            <a:r>
              <a:rPr lang="ru-RU" b="1" dirty="0">
                <a:solidFill>
                  <a:srgbClr val="723D46"/>
                </a:solidFill>
                <a:latin typeface="+mj-lt"/>
              </a:rPr>
              <a:t>Оп. </a:t>
            </a:r>
            <a:r>
              <a:rPr lang="ru-RU" b="1" dirty="0" smtClean="0">
                <a:solidFill>
                  <a:srgbClr val="723D46"/>
                </a:solidFill>
                <a:latin typeface="+mj-lt"/>
              </a:rPr>
              <a:t>8. </a:t>
            </a:r>
            <a:r>
              <a:rPr lang="ru-RU" b="1" dirty="0">
                <a:solidFill>
                  <a:srgbClr val="723D46"/>
                </a:solidFill>
                <a:latin typeface="+mj-lt"/>
              </a:rPr>
              <a:t>Д. </a:t>
            </a:r>
            <a:r>
              <a:rPr lang="ru-RU" b="1" dirty="0" smtClean="0">
                <a:solidFill>
                  <a:srgbClr val="723D46"/>
                </a:solidFill>
                <a:latin typeface="+mj-lt"/>
              </a:rPr>
              <a:t>6. </a:t>
            </a:r>
            <a:r>
              <a:rPr lang="ru-RU" b="1" dirty="0">
                <a:solidFill>
                  <a:srgbClr val="723D46"/>
                </a:solidFill>
                <a:latin typeface="+mj-lt"/>
              </a:rPr>
              <a:t>Л. </a:t>
            </a:r>
            <a:r>
              <a:rPr lang="ru-RU" b="1" dirty="0" smtClean="0">
                <a:solidFill>
                  <a:srgbClr val="723D46"/>
                </a:solidFill>
                <a:latin typeface="+mj-lt"/>
              </a:rPr>
              <a:t>1.</a:t>
            </a:r>
            <a:r>
              <a:rPr lang="ru-RU" dirty="0" smtClean="0"/>
              <a:t> </a:t>
            </a:r>
            <a:endParaRPr lang="ru-RU" b="1" dirty="0">
              <a:solidFill>
                <a:srgbClr val="723D46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5376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5000">
        <p14:prism isContent="1" isInverted="1"/>
      </p:transition>
    </mc:Choice>
    <mc:Fallback xmlns="">
      <p:transition spd="slow" advClick="0" advTm="2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5-конечная звезда 14"/>
          <p:cNvSpPr/>
          <p:nvPr/>
        </p:nvSpPr>
        <p:spPr>
          <a:xfrm>
            <a:off x="-3420380" y="26850"/>
            <a:ext cx="6851290" cy="6851290"/>
          </a:xfrm>
          <a:prstGeom prst="star5">
            <a:avLst/>
          </a:pr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>
                  <a:alpha val="93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34566" y="466428"/>
            <a:ext cx="460851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dirty="0">
                <a:solidFill>
                  <a:srgbClr val="5D3138"/>
                </a:solidFill>
              </a:rPr>
              <a:t>После войны вернулся </a:t>
            </a:r>
            <a:r>
              <a:rPr lang="ru-RU" sz="2800" dirty="0" smtClean="0">
                <a:solidFill>
                  <a:srgbClr val="5D3138"/>
                </a:solidFill>
              </a:rPr>
              <a:t/>
            </a:r>
            <a:br>
              <a:rPr lang="ru-RU" sz="2800" dirty="0" smtClean="0">
                <a:solidFill>
                  <a:srgbClr val="5D3138"/>
                </a:solidFill>
              </a:rPr>
            </a:br>
            <a:r>
              <a:rPr lang="ru-RU" sz="2800" dirty="0" smtClean="0">
                <a:solidFill>
                  <a:srgbClr val="5D3138"/>
                </a:solidFill>
              </a:rPr>
              <a:t>в </a:t>
            </a:r>
            <a:r>
              <a:rPr lang="ru-RU" sz="2800" dirty="0">
                <a:solidFill>
                  <a:srgbClr val="5D3138"/>
                </a:solidFill>
              </a:rPr>
              <a:t>г. Ханты-Мансийск на должность директора Ханты-Мансийской средней школы, откуда в 1946 году </a:t>
            </a:r>
            <a:r>
              <a:rPr lang="ru-RU" sz="2800" dirty="0" smtClean="0">
                <a:solidFill>
                  <a:srgbClr val="5D3138"/>
                </a:solidFill>
              </a:rPr>
              <a:t>переведен </a:t>
            </a:r>
            <a:r>
              <a:rPr lang="ru-RU" sz="2800" dirty="0">
                <a:solidFill>
                  <a:srgbClr val="5D3138"/>
                </a:solidFill>
              </a:rPr>
              <a:t>директором </a:t>
            </a:r>
            <a:r>
              <a:rPr lang="ru-RU" sz="2800" dirty="0" err="1">
                <a:solidFill>
                  <a:srgbClr val="5D3138"/>
                </a:solidFill>
              </a:rPr>
              <a:t>Лиственичной</a:t>
            </a:r>
            <a:r>
              <a:rPr lang="ru-RU" sz="2800" dirty="0">
                <a:solidFill>
                  <a:srgbClr val="5D3138"/>
                </a:solidFill>
              </a:rPr>
              <a:t> семилетней школы </a:t>
            </a:r>
            <a:r>
              <a:rPr lang="ru-RU" sz="2800" dirty="0" err="1">
                <a:solidFill>
                  <a:srgbClr val="5D3138"/>
                </a:solidFill>
              </a:rPr>
              <a:t>Кондинского</a:t>
            </a:r>
            <a:r>
              <a:rPr lang="ru-RU" sz="2800" dirty="0">
                <a:solidFill>
                  <a:srgbClr val="5D3138"/>
                </a:solidFill>
              </a:rPr>
              <a:t> </a:t>
            </a:r>
            <a:r>
              <a:rPr lang="ru-RU" sz="2800" dirty="0" smtClean="0">
                <a:solidFill>
                  <a:srgbClr val="5D3138"/>
                </a:solidFill>
              </a:rPr>
              <a:t>района.</a:t>
            </a:r>
            <a:endParaRPr lang="ru-RU" sz="2800" dirty="0">
              <a:solidFill>
                <a:srgbClr val="5D3138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34566" y="4438774"/>
            <a:ext cx="4608512" cy="18928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dirty="0">
                <a:solidFill>
                  <a:srgbClr val="5D3138"/>
                </a:solidFill>
              </a:rPr>
              <a:t>Выписка из приказа № 80 </a:t>
            </a:r>
            <a:endParaRPr lang="ru-RU" sz="2200" dirty="0" smtClean="0">
              <a:solidFill>
                <a:srgbClr val="5D3138"/>
              </a:solidFill>
            </a:endParaRPr>
          </a:p>
          <a:p>
            <a:pPr algn="ctr"/>
            <a:r>
              <a:rPr lang="ru-RU" sz="2200" dirty="0" smtClean="0">
                <a:solidFill>
                  <a:srgbClr val="5D3138"/>
                </a:solidFill>
              </a:rPr>
              <a:t>по Ханты-Мансийскому </a:t>
            </a:r>
            <a:r>
              <a:rPr lang="ru-RU" sz="2200" dirty="0">
                <a:solidFill>
                  <a:srgbClr val="5D3138"/>
                </a:solidFill>
              </a:rPr>
              <a:t>ОКРОНО </a:t>
            </a:r>
            <a:endParaRPr lang="ru-RU" sz="2200" dirty="0" smtClean="0">
              <a:solidFill>
                <a:srgbClr val="5D3138"/>
              </a:solidFill>
            </a:endParaRPr>
          </a:p>
          <a:p>
            <a:pPr algn="ctr"/>
            <a:r>
              <a:rPr lang="ru-RU" sz="2200" dirty="0" smtClean="0">
                <a:solidFill>
                  <a:srgbClr val="5D3138"/>
                </a:solidFill>
              </a:rPr>
              <a:t>от </a:t>
            </a:r>
            <a:r>
              <a:rPr lang="ru-RU" sz="2200" dirty="0">
                <a:solidFill>
                  <a:srgbClr val="5D3138"/>
                </a:solidFill>
              </a:rPr>
              <a:t>8 августа 1946 года.</a:t>
            </a:r>
          </a:p>
          <a:p>
            <a:pPr algn="ctr"/>
            <a:r>
              <a:rPr lang="ru-RU" sz="1100" dirty="0" smtClean="0">
                <a:solidFill>
                  <a:srgbClr val="5D3138"/>
                </a:solidFill>
              </a:rPr>
              <a:t> </a:t>
            </a:r>
            <a:endParaRPr lang="ru-RU" sz="1100" dirty="0">
              <a:solidFill>
                <a:srgbClr val="5D3138"/>
              </a:solidFill>
            </a:endParaRPr>
          </a:p>
          <a:p>
            <a:pPr algn="ctr"/>
            <a:r>
              <a:rPr lang="ru-RU" b="1" dirty="0">
                <a:solidFill>
                  <a:srgbClr val="723D46"/>
                </a:solidFill>
                <a:latin typeface="+mj-lt"/>
              </a:rPr>
              <a:t>КУ «Государственный архив Югры</a:t>
            </a:r>
            <a:r>
              <a:rPr lang="ru-RU" b="1" dirty="0" smtClean="0">
                <a:solidFill>
                  <a:srgbClr val="723D46"/>
                </a:solidFill>
                <a:latin typeface="+mj-lt"/>
              </a:rPr>
              <a:t>». </a:t>
            </a:r>
          </a:p>
          <a:p>
            <a:pPr algn="ctr"/>
            <a:r>
              <a:rPr lang="ru-RU" b="1" dirty="0" smtClean="0">
                <a:solidFill>
                  <a:srgbClr val="723D46"/>
                </a:solidFill>
                <a:latin typeface="+mj-lt"/>
              </a:rPr>
              <a:t>Ф</a:t>
            </a:r>
            <a:r>
              <a:rPr lang="ru-RU" b="1" dirty="0">
                <a:solidFill>
                  <a:srgbClr val="723D46"/>
                </a:solidFill>
                <a:latin typeface="+mj-lt"/>
              </a:rPr>
              <a:t>. </a:t>
            </a:r>
            <a:r>
              <a:rPr lang="ru-RU" b="1" dirty="0" smtClean="0">
                <a:solidFill>
                  <a:srgbClr val="723D46"/>
                </a:solidFill>
                <a:latin typeface="+mj-lt"/>
              </a:rPr>
              <a:t>410. </a:t>
            </a:r>
            <a:r>
              <a:rPr lang="ru-RU" b="1" dirty="0">
                <a:solidFill>
                  <a:srgbClr val="723D46"/>
                </a:solidFill>
                <a:latin typeface="+mj-lt"/>
              </a:rPr>
              <a:t>Оп. </a:t>
            </a:r>
            <a:r>
              <a:rPr lang="ru-RU" b="1" dirty="0" smtClean="0">
                <a:solidFill>
                  <a:srgbClr val="723D46"/>
                </a:solidFill>
                <a:latin typeface="+mj-lt"/>
              </a:rPr>
              <a:t>8. </a:t>
            </a:r>
            <a:r>
              <a:rPr lang="ru-RU" b="1" dirty="0">
                <a:solidFill>
                  <a:srgbClr val="723D46"/>
                </a:solidFill>
                <a:latin typeface="+mj-lt"/>
              </a:rPr>
              <a:t>Д. </a:t>
            </a:r>
            <a:r>
              <a:rPr lang="ru-RU" b="1" dirty="0" smtClean="0">
                <a:solidFill>
                  <a:srgbClr val="723D46"/>
                </a:solidFill>
                <a:latin typeface="+mj-lt"/>
              </a:rPr>
              <a:t>19. </a:t>
            </a:r>
            <a:r>
              <a:rPr lang="ru-RU" b="1" dirty="0">
                <a:solidFill>
                  <a:srgbClr val="723D46"/>
                </a:solidFill>
                <a:latin typeface="+mj-lt"/>
              </a:rPr>
              <a:t>Л. </a:t>
            </a:r>
            <a:r>
              <a:rPr lang="ru-RU" b="1" dirty="0" smtClean="0">
                <a:solidFill>
                  <a:srgbClr val="723D46"/>
                </a:solidFill>
                <a:latin typeface="+mj-lt"/>
              </a:rPr>
              <a:t>10.</a:t>
            </a:r>
            <a:r>
              <a:rPr lang="ru-RU" dirty="0" smtClean="0"/>
              <a:t> </a:t>
            </a:r>
            <a:endParaRPr lang="ru-RU" b="1" dirty="0">
              <a:solidFill>
                <a:srgbClr val="723D46"/>
              </a:solidFill>
              <a:latin typeface="+mj-lt"/>
            </a:endParaRPr>
          </a:p>
        </p:txBody>
      </p:sp>
      <p:pic>
        <p:nvPicPr>
          <p:cNvPr id="9217" name="Picture 1" descr="Z:\1. Отделы и сотрудники\3.Отдел использования и публикации документов\4. Безгодова В.В\от Черниевой И.С\Будущее человечества в руках учителя\Карфидов П.С\КУГАЮ_410_8_19_01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1156" y="723259"/>
            <a:ext cx="6555456" cy="5730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1" descr="D:\1 учителя на войне\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1106" y="65332"/>
            <a:ext cx="1636270" cy="1636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3" descr="http://nakleifon.ru/components/com_jshopping/files/img_products/full_Georgievskaya_zvezda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4673" y="84274"/>
            <a:ext cx="1584176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795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5000">
        <p14:prism isContent="1" isInverted="1"/>
      </p:transition>
    </mc:Choice>
    <mc:Fallback xmlns="">
      <p:transition spd="slow" advClick="0" advTm="2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-конечная звезда 5"/>
          <p:cNvSpPr/>
          <p:nvPr/>
        </p:nvSpPr>
        <p:spPr>
          <a:xfrm>
            <a:off x="-3420380" y="26850"/>
            <a:ext cx="6851290" cy="6851290"/>
          </a:xfrm>
          <a:prstGeom prst="star5">
            <a:avLst/>
          </a:pr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>
                  <a:alpha val="93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78582" y="693490"/>
            <a:ext cx="6696744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>
                <a:solidFill>
                  <a:srgbClr val="5D3138"/>
                </a:solidFill>
              </a:rPr>
              <a:t>С 1946 года по 1951 год Петр Семенович работал в школах </a:t>
            </a:r>
            <a:r>
              <a:rPr lang="ru-RU" sz="2800" dirty="0" err="1">
                <a:solidFill>
                  <a:srgbClr val="5D3138"/>
                </a:solidFill>
              </a:rPr>
              <a:t>Кондинского</a:t>
            </a:r>
            <a:r>
              <a:rPr lang="ru-RU" sz="2800" dirty="0">
                <a:solidFill>
                  <a:srgbClr val="5D3138"/>
                </a:solidFill>
              </a:rPr>
              <a:t> района: </a:t>
            </a:r>
            <a:r>
              <a:rPr lang="ru-RU" sz="2800" dirty="0" err="1">
                <a:solidFill>
                  <a:srgbClr val="5D3138"/>
                </a:solidFill>
              </a:rPr>
              <a:t>Леушах</a:t>
            </a:r>
            <a:r>
              <a:rPr lang="ru-RU" sz="2800" dirty="0">
                <a:solidFill>
                  <a:srgbClr val="5D3138"/>
                </a:solidFill>
              </a:rPr>
              <a:t>, </a:t>
            </a:r>
            <a:r>
              <a:rPr lang="ru-RU" sz="2800" dirty="0" err="1">
                <a:solidFill>
                  <a:srgbClr val="5D3138"/>
                </a:solidFill>
              </a:rPr>
              <a:t>Лиственичном</a:t>
            </a:r>
            <a:r>
              <a:rPr lang="ru-RU" sz="2800" dirty="0">
                <a:solidFill>
                  <a:srgbClr val="5D3138"/>
                </a:solidFill>
              </a:rPr>
              <a:t>, Сосновке.  </a:t>
            </a:r>
            <a:endParaRPr lang="ru-RU" sz="2800" dirty="0" smtClean="0">
              <a:solidFill>
                <a:srgbClr val="5D3138"/>
              </a:solidFill>
            </a:endParaRPr>
          </a:p>
          <a:p>
            <a:pPr algn="just"/>
            <a:r>
              <a:rPr lang="ru-RU" sz="1200" dirty="0">
                <a:solidFill>
                  <a:srgbClr val="5D3138"/>
                </a:solidFill>
              </a:rPr>
              <a:t> </a:t>
            </a:r>
          </a:p>
          <a:p>
            <a:pPr algn="just"/>
            <a:r>
              <a:rPr lang="ru-RU" sz="2800" dirty="0">
                <a:solidFill>
                  <a:srgbClr val="5D3138"/>
                </a:solidFill>
              </a:rPr>
              <a:t>В 1951 году семья </a:t>
            </a:r>
            <a:r>
              <a:rPr lang="ru-RU" sz="2800" dirty="0" err="1">
                <a:solidFill>
                  <a:srgbClr val="5D3138"/>
                </a:solidFill>
              </a:rPr>
              <a:t>Карфидовых</a:t>
            </a:r>
            <a:r>
              <a:rPr lang="ru-RU" sz="2800" dirty="0">
                <a:solidFill>
                  <a:srgbClr val="5D3138"/>
                </a:solidFill>
              </a:rPr>
              <a:t> переезжает в д. Шестаково Ново-</a:t>
            </a:r>
            <a:r>
              <a:rPr lang="ru-RU" sz="2800" dirty="0" err="1">
                <a:solidFill>
                  <a:srgbClr val="5D3138"/>
                </a:solidFill>
              </a:rPr>
              <a:t>Заимского</a:t>
            </a:r>
            <a:r>
              <a:rPr lang="ru-RU" sz="2800" dirty="0">
                <a:solidFill>
                  <a:srgbClr val="5D3138"/>
                </a:solidFill>
              </a:rPr>
              <a:t>  района Тюменской области, где Петр Семенович стал работать заведующим РОНО, откуда в 1956 году ушел на пенсию. </a:t>
            </a:r>
          </a:p>
        </p:txBody>
      </p:sp>
      <p:pic>
        <p:nvPicPr>
          <p:cNvPr id="19458" name="Picture 2" descr="Z:\1. Отделы и сотрудники\3.Отдел использования и публикации документов\4. Безгодова В.В\от Черниевой И.С\Будущее человечества в руках учителя\Карфидов П.С\КУГАЮ_410_8_17_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7374" y="261442"/>
            <a:ext cx="4020410" cy="633670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22598" y="5302002"/>
            <a:ext cx="6480720" cy="12157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dirty="0" err="1">
                <a:solidFill>
                  <a:srgbClr val="5D3138"/>
                </a:solidFill>
              </a:rPr>
              <a:t>Карфидов</a:t>
            </a:r>
            <a:r>
              <a:rPr lang="ru-RU" sz="2200" dirty="0">
                <a:solidFill>
                  <a:srgbClr val="5D3138"/>
                </a:solidFill>
              </a:rPr>
              <a:t> П.С. – пенсионер (портрет). 1980 г.</a:t>
            </a:r>
          </a:p>
          <a:p>
            <a:pPr algn="ctr"/>
            <a:r>
              <a:rPr lang="ru-RU" sz="1100" dirty="0" smtClean="0">
                <a:solidFill>
                  <a:srgbClr val="5D3138"/>
                </a:solidFill>
              </a:rPr>
              <a:t> </a:t>
            </a:r>
            <a:endParaRPr lang="ru-RU" sz="1100" dirty="0">
              <a:solidFill>
                <a:srgbClr val="5D3138"/>
              </a:solidFill>
            </a:endParaRPr>
          </a:p>
          <a:p>
            <a:pPr algn="ctr"/>
            <a:r>
              <a:rPr lang="ru-RU" b="1" dirty="0">
                <a:solidFill>
                  <a:srgbClr val="723D46"/>
                </a:solidFill>
                <a:latin typeface="+mj-lt"/>
              </a:rPr>
              <a:t>КУ «Государственный архив Югры</a:t>
            </a:r>
            <a:r>
              <a:rPr lang="ru-RU" b="1" dirty="0" smtClean="0">
                <a:solidFill>
                  <a:srgbClr val="723D46"/>
                </a:solidFill>
                <a:latin typeface="+mj-lt"/>
              </a:rPr>
              <a:t>». </a:t>
            </a:r>
          </a:p>
          <a:p>
            <a:pPr algn="ctr"/>
            <a:r>
              <a:rPr lang="ru-RU" b="1" dirty="0" smtClean="0">
                <a:solidFill>
                  <a:srgbClr val="723D46"/>
                </a:solidFill>
                <a:latin typeface="+mj-lt"/>
              </a:rPr>
              <a:t>Ф</a:t>
            </a:r>
            <a:r>
              <a:rPr lang="ru-RU" b="1" dirty="0">
                <a:solidFill>
                  <a:srgbClr val="723D46"/>
                </a:solidFill>
                <a:latin typeface="+mj-lt"/>
              </a:rPr>
              <a:t>. </a:t>
            </a:r>
            <a:r>
              <a:rPr lang="ru-RU" b="1" dirty="0" smtClean="0">
                <a:solidFill>
                  <a:srgbClr val="723D46"/>
                </a:solidFill>
                <a:latin typeface="+mj-lt"/>
              </a:rPr>
              <a:t>410. </a:t>
            </a:r>
            <a:r>
              <a:rPr lang="ru-RU" b="1" dirty="0">
                <a:solidFill>
                  <a:srgbClr val="723D46"/>
                </a:solidFill>
                <a:latin typeface="+mj-lt"/>
              </a:rPr>
              <a:t>Оп. </a:t>
            </a:r>
            <a:r>
              <a:rPr lang="ru-RU" b="1" dirty="0" smtClean="0">
                <a:solidFill>
                  <a:srgbClr val="723D46"/>
                </a:solidFill>
                <a:latin typeface="+mj-lt"/>
              </a:rPr>
              <a:t>8. </a:t>
            </a:r>
            <a:r>
              <a:rPr lang="ru-RU" b="1" dirty="0">
                <a:solidFill>
                  <a:srgbClr val="723D46"/>
                </a:solidFill>
                <a:latin typeface="+mj-lt"/>
              </a:rPr>
              <a:t>Д. </a:t>
            </a:r>
            <a:r>
              <a:rPr lang="ru-RU" b="1" dirty="0" smtClean="0">
                <a:solidFill>
                  <a:srgbClr val="723D46"/>
                </a:solidFill>
                <a:latin typeface="+mj-lt"/>
              </a:rPr>
              <a:t>17. </a:t>
            </a:r>
            <a:r>
              <a:rPr lang="ru-RU" b="1" dirty="0">
                <a:solidFill>
                  <a:srgbClr val="723D46"/>
                </a:solidFill>
                <a:latin typeface="+mj-lt"/>
              </a:rPr>
              <a:t>Л. </a:t>
            </a:r>
            <a:r>
              <a:rPr lang="ru-RU" b="1" dirty="0" smtClean="0">
                <a:solidFill>
                  <a:srgbClr val="723D46"/>
                </a:solidFill>
                <a:latin typeface="+mj-lt"/>
              </a:rPr>
              <a:t>1.</a:t>
            </a:r>
            <a:r>
              <a:rPr lang="ru-RU" dirty="0" smtClean="0"/>
              <a:t> </a:t>
            </a:r>
            <a:endParaRPr lang="ru-RU" b="1" dirty="0">
              <a:solidFill>
                <a:srgbClr val="723D46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41820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5000">
        <p14:prism isContent="1" isInverted="1"/>
      </p:transition>
    </mc:Choice>
    <mc:Fallback xmlns="">
      <p:transition spd="slow" advClick="0" advTm="2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krasnopeevavv\Desktop\Сагандукова\noun_Prescription_1239780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486" y="1518284"/>
            <a:ext cx="466155" cy="466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928564" y="6094090"/>
            <a:ext cx="30604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7D434D"/>
                </a:solidFill>
                <a:latin typeface="AA Haymaker" panose="02000504000000020004" pitchFamily="2" charset="0"/>
                <a:ea typeface="+mj-ea"/>
                <a:cs typeface="+mj-cs"/>
              </a:rPr>
              <a:t>www.gahmao.ru</a:t>
            </a:r>
            <a:endParaRPr lang="ru-RU" sz="2400" b="1" dirty="0">
              <a:solidFill>
                <a:srgbClr val="7D434D"/>
              </a:solidFill>
              <a:latin typeface="AA Haymaker" panose="02000504000000020004" pitchFamily="2" charset="0"/>
              <a:ea typeface="+mj-ea"/>
              <a:cs typeface="+mj-cs"/>
            </a:endParaRPr>
          </a:p>
        </p:txBody>
      </p:sp>
      <p:pic>
        <p:nvPicPr>
          <p:cNvPr id="1028" name="Picture 4" descr="C:\Users\krasnopeevavv\Desktop\Сагандукова\qr-code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7881" y="5004160"/>
            <a:ext cx="1016536" cy="1016536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krasnopeevavv\Desktop\Сагандукова\Без имени-2.png"/>
          <p:cNvPicPr>
            <a:picLocks noChangeAspect="1" noChangeArrowheads="1"/>
          </p:cNvPicPr>
          <p:nvPr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3674" y="6175698"/>
            <a:ext cx="656702" cy="377604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krasnopeevavv\Desktop\Сагандукова\Без имени-3.png"/>
          <p:cNvPicPr>
            <a:picLocks noChangeAspect="1" noChangeArrowheads="1"/>
          </p:cNvPicPr>
          <p:nvPr/>
        </p:nvPicPr>
        <p:blipFill>
          <a:blip r:embed="rId7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6010" y="6097650"/>
            <a:ext cx="285345" cy="533700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krasnopeevavv\Desktop\Сагандукова\Фейсбук.gif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1597" y="5006527"/>
            <a:ext cx="1014169" cy="1014169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krasnopeevavv\Desktop\Сагандукова\Одноклассники.gif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0555" y="5004160"/>
            <a:ext cx="1014168" cy="1014168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C:\Users\krasnopeevavv\Desktop\Сагандукова\Без имени-4.png"/>
          <p:cNvPicPr>
            <a:picLocks noChangeAspect="1" noChangeArrowheads="1"/>
          </p:cNvPicPr>
          <p:nvPr/>
        </p:nvPicPr>
        <p:blipFill>
          <a:blip r:embed="rId10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1009" y="6097650"/>
            <a:ext cx="313259" cy="533700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270670" y="339946"/>
            <a:ext cx="10153128" cy="71034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Aft>
                <a:spcPts val="1200"/>
              </a:spcAft>
            </a:pPr>
            <a:r>
              <a:rPr lang="ru-RU" sz="2400" b="1" dirty="0">
                <a:solidFill>
                  <a:srgbClr val="7D434D"/>
                </a:solidFill>
                <a:latin typeface="AA Haymaker" panose="02000504000000020004" pitchFamily="2" charset="0"/>
                <a:ea typeface="+mj-ea"/>
                <a:cs typeface="+mj-cs"/>
              </a:rPr>
              <a:t>Материалы выставки вы найдете в фондах </a:t>
            </a:r>
            <a:r>
              <a:rPr lang="ru-RU" sz="2400" b="1" dirty="0" smtClean="0">
                <a:solidFill>
                  <a:srgbClr val="7D434D"/>
                </a:solidFill>
                <a:latin typeface="AA Haymaker" panose="02000504000000020004" pitchFamily="2" charset="0"/>
                <a:ea typeface="+mj-ea"/>
                <a:cs typeface="+mj-cs"/>
              </a:rPr>
              <a:t/>
            </a:r>
            <a:br>
              <a:rPr lang="ru-RU" sz="2400" b="1" dirty="0" smtClean="0">
                <a:solidFill>
                  <a:srgbClr val="7D434D"/>
                </a:solidFill>
                <a:latin typeface="AA Haymaker" panose="02000504000000020004" pitchFamily="2" charset="0"/>
                <a:ea typeface="+mj-ea"/>
                <a:cs typeface="+mj-cs"/>
              </a:rPr>
            </a:br>
            <a:r>
              <a:rPr lang="ru-RU" sz="2400" b="1" dirty="0" smtClean="0">
                <a:solidFill>
                  <a:srgbClr val="7D434D"/>
                </a:solidFill>
                <a:latin typeface="AA Haymaker" panose="02000504000000020004" pitchFamily="2" charset="0"/>
                <a:ea typeface="+mj-ea"/>
                <a:cs typeface="+mj-cs"/>
              </a:rPr>
              <a:t>КУ </a:t>
            </a:r>
            <a:r>
              <a:rPr lang="ru-RU" sz="2400" b="1" dirty="0">
                <a:solidFill>
                  <a:srgbClr val="7D434D"/>
                </a:solidFill>
                <a:latin typeface="AA Haymaker" panose="02000504000000020004" pitchFamily="2" charset="0"/>
                <a:ea typeface="+mj-ea"/>
                <a:cs typeface="+mj-cs"/>
              </a:rPr>
              <a:t>«Государственный архив Югры»:</a:t>
            </a:r>
          </a:p>
          <a:p>
            <a:pPr algn="just">
              <a:lnSpc>
                <a:spcPct val="120000"/>
              </a:lnSpc>
              <a:spcAft>
                <a:spcPts val="1200"/>
              </a:spcAft>
            </a:pPr>
            <a:r>
              <a:rPr lang="ru-RU" sz="2400" dirty="0">
                <a:solidFill>
                  <a:srgbClr val="5D3138"/>
                </a:solidFill>
              </a:rPr>
              <a:t>Фонд 410 </a:t>
            </a:r>
            <a:r>
              <a:rPr lang="ru-RU" sz="2400" dirty="0" smtClean="0">
                <a:solidFill>
                  <a:srgbClr val="5D3138"/>
                </a:solidFill>
              </a:rPr>
              <a:t>«Коллекция </a:t>
            </a:r>
            <a:r>
              <a:rPr lang="ru-RU" sz="2400" dirty="0">
                <a:solidFill>
                  <a:srgbClr val="5D3138"/>
                </a:solidFill>
              </a:rPr>
              <a:t>документов участников Великой Отечественной войны 1941-1945 </a:t>
            </a:r>
            <a:r>
              <a:rPr lang="ru-RU" sz="2400" dirty="0" smtClean="0">
                <a:solidFill>
                  <a:srgbClr val="5D3138"/>
                </a:solidFill>
              </a:rPr>
              <a:t>годов»</a:t>
            </a:r>
          </a:p>
          <a:p>
            <a:pPr marL="854461" lvl="1" indent="-342900" algn="just">
              <a:lnSpc>
                <a:spcPct val="12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5D3138"/>
                </a:solidFill>
              </a:rPr>
              <a:t>Опись 1 - опись документов Величко Г.Т.</a:t>
            </a:r>
          </a:p>
          <a:p>
            <a:pPr marL="854461" lvl="1" indent="-342900" algn="just">
              <a:lnSpc>
                <a:spcPct val="12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5D3138"/>
                </a:solidFill>
              </a:rPr>
              <a:t>Опись 2 – опись документов Бобылева Н.П.</a:t>
            </a:r>
          </a:p>
          <a:p>
            <a:pPr marL="854461" lvl="1" indent="-342900" algn="just">
              <a:lnSpc>
                <a:spcPct val="12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5D3138"/>
                </a:solidFill>
              </a:rPr>
              <a:t>Опись 8 – опись документов </a:t>
            </a:r>
            <a:r>
              <a:rPr lang="ru-RU" sz="2400" dirty="0" err="1">
                <a:solidFill>
                  <a:srgbClr val="5D3138"/>
                </a:solidFill>
              </a:rPr>
              <a:t>Карфидова</a:t>
            </a:r>
            <a:r>
              <a:rPr lang="ru-RU" sz="2400" dirty="0">
                <a:solidFill>
                  <a:srgbClr val="5D3138"/>
                </a:solidFill>
              </a:rPr>
              <a:t> П.С.</a:t>
            </a:r>
          </a:p>
          <a:p>
            <a:pPr algn="just">
              <a:lnSpc>
                <a:spcPct val="120000"/>
              </a:lnSpc>
              <a:spcAft>
                <a:spcPts val="1200"/>
              </a:spcAft>
            </a:pPr>
            <a:r>
              <a:rPr lang="ru-RU" sz="2400" dirty="0">
                <a:solidFill>
                  <a:srgbClr val="5D3138"/>
                </a:solidFill>
              </a:rPr>
              <a:t>Фонд 293 - </a:t>
            </a:r>
            <a:r>
              <a:rPr lang="ru-RU" sz="2400" dirty="0" smtClean="0">
                <a:solidFill>
                  <a:srgbClr val="5D3138"/>
                </a:solidFill>
              </a:rPr>
              <a:t>Иванов</a:t>
            </a:r>
            <a:r>
              <a:rPr lang="ru-RU" sz="2400" dirty="0">
                <a:solidFill>
                  <a:srgbClr val="5D3138"/>
                </a:solidFill>
              </a:rPr>
              <a:t> Илья Алексеевич - заслуженный учитель РСФСР, историк-педагог, пенсионер.</a:t>
            </a:r>
          </a:p>
          <a:p>
            <a:pPr algn="just">
              <a:lnSpc>
                <a:spcPct val="120000"/>
              </a:lnSpc>
              <a:spcAft>
                <a:spcPts val="1200"/>
              </a:spcAft>
            </a:pPr>
            <a:endParaRPr lang="ru-RU" sz="2400" dirty="0" smtClean="0"/>
          </a:p>
          <a:p>
            <a:pPr marL="342900" indent="-342900" algn="just">
              <a:lnSpc>
                <a:spcPct val="12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sz="2400" dirty="0" smtClean="0"/>
          </a:p>
          <a:p>
            <a:pPr marL="342900" indent="-342900" algn="just">
              <a:lnSpc>
                <a:spcPct val="12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ru-RU" sz="2400" dirty="0">
              <a:solidFill>
                <a:srgbClr val="5D3138"/>
              </a:solidFill>
            </a:endParaRPr>
          </a:p>
          <a:p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4871070" y="284089"/>
            <a:ext cx="226005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7D434D"/>
                </a:solidFill>
                <a:latin typeface="AA Haymaker" panose="02000504000000020004" pitchFamily="2" charset="0"/>
                <a:ea typeface="+mj-ea"/>
                <a:cs typeface="+mj-cs"/>
              </a:rPr>
              <a:t>=</a:t>
            </a:r>
            <a:r>
              <a:rPr lang="ru-RU" sz="1400" b="1" dirty="0" smtClean="0">
                <a:solidFill>
                  <a:srgbClr val="7D434D"/>
                </a:solidFill>
                <a:latin typeface="AA Haymaker" panose="02000504000000020004" pitchFamily="2" charset="0"/>
                <a:ea typeface="+mj-ea"/>
                <a:cs typeface="+mj-cs"/>
              </a:rPr>
              <a:t>-</a:t>
            </a:r>
            <a:endParaRPr lang="ru-RU" sz="1400" b="1" dirty="0">
              <a:solidFill>
                <a:srgbClr val="7D434D"/>
              </a:solidFill>
              <a:latin typeface="AA Haymaker" panose="02000504000000020004" pitchFamily="2" charset="0"/>
              <a:ea typeface="+mj-ea"/>
              <a:cs typeface="+mj-cs"/>
            </a:endParaRPr>
          </a:p>
        </p:txBody>
      </p:sp>
      <p:pic>
        <p:nvPicPr>
          <p:cNvPr id="13" name="Picture 3" descr="C:\Users\krasnopeevavv\Desktop\Сагандукова\noun_Prescription_1239780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486" y="4221882"/>
            <a:ext cx="466155" cy="466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8487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5000">
        <p14:prism isContent="1" isInverted="1"/>
      </p:transition>
    </mc:Choice>
    <mc:Fallback xmlns="">
      <p:transition spd="slow" advClick="0" advTm="2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2395</TotalTime>
  <Words>988</Words>
  <Application>Microsoft Office PowerPoint</Application>
  <PresentationFormat>Произвольный</PresentationFormat>
  <Paragraphs>138</Paragraphs>
  <Slides>20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4" baseType="lpstr">
      <vt:lpstr>Arial</vt:lpstr>
      <vt:lpstr>Calibri</vt:lpstr>
      <vt:lpstr>AA Haymaker</vt:lpstr>
      <vt:lpstr>Тема Office</vt:lpstr>
      <vt:lpstr>Учитель  равен солдату-герою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Елена Михайловна Сагандукова</dc:title>
  <dc:creator>Валерия Безгодова</dc:creator>
  <cp:lastModifiedBy>Валерия Безгодова</cp:lastModifiedBy>
  <cp:revision>99</cp:revision>
  <dcterms:created xsi:type="dcterms:W3CDTF">2020-06-15T06:19:58Z</dcterms:created>
  <dcterms:modified xsi:type="dcterms:W3CDTF">2020-10-01T04:41:35Z</dcterms:modified>
</cp:coreProperties>
</file>